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78" d="100"/>
          <a:sy n="78" d="100"/>
        </p:scale>
        <p:origin x="-64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2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01833C-B084-3C46-BC06-CEC04D2206AB}" type="datetimeFigureOut">
              <a:rPr lang="fr-FR" smtClean="0"/>
              <a:t>20/10/15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5DED05-DAE7-9142-BE82-B67957B69D46}" type="slidenum">
              <a:rPr lang="fr-FR" smtClean="0"/>
              <a:t>‹#›</a:t>
            </a:fld>
            <a:endParaRPr lang="fr-FR"/>
          </a:p>
        </p:txBody>
      </p:sp>
    </p:spTree>
    <p:extLst>
      <p:ext uri="{BB962C8B-B14F-4D97-AF65-F5344CB8AC3E}">
        <p14:creationId xmlns:p14="http://schemas.microsoft.com/office/powerpoint/2010/main" val="31438180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6549E2A2-3355-5448-AA3E-7B2C1ED5859F}" type="slidenum">
              <a:rPr lang="pt-BR" smtClean="0">
                <a:latin typeface="Calibri" pitchFamily="-110" charset="0"/>
                <a:ea typeface="ＭＳ Ｐゴシック" pitchFamily="-110" charset="-128"/>
                <a:cs typeface="ＭＳ Ｐゴシック" pitchFamily="-110" charset="-128"/>
              </a:rPr>
              <a:pPr/>
              <a:t>3</a:t>
            </a:fld>
            <a:endParaRPr lang="pt-BR" smtClean="0">
              <a:latin typeface="Calibri" pitchFamily="-110" charset="0"/>
              <a:ea typeface="ＭＳ Ｐゴシック" pitchFamily="-110" charset="-128"/>
              <a:cs typeface="ＭＳ Ｐゴシック" pitchFamily="-110"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endParaRPr lang="pt-PT">
              <a:ea typeface="ＭＳ Ｐゴシック" pitchFamily="-110" charset="-128"/>
              <a:cs typeface="ＭＳ Ｐゴシック" pitchFamily="-110"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7"/>
          <p:cNvSpPr>
            <a:spLocks noGrp="1" noChangeArrowheads="1"/>
          </p:cNvSpPr>
          <p:nvPr>
            <p:ph type="sldNum" sz="quarter" idx="5"/>
          </p:nvPr>
        </p:nvSpPr>
        <p:spPr>
          <a:noFill/>
        </p:spPr>
        <p:txBody>
          <a:bodyPr/>
          <a:lstStyle/>
          <a:p>
            <a:fld id="{41BD0F63-E535-4206-894D-590AEDA67EFC}" type="slidenum">
              <a:rPr lang="fr-FR" smtClean="0">
                <a:latin typeface="Arial" charset="0"/>
                <a:ea typeface="ＭＳ Ｐゴシック" pitchFamily="34" charset="-128"/>
              </a:rPr>
              <a:pPr/>
              <a:t>28</a:t>
            </a:fld>
            <a:endParaRPr lang="fr-FR" smtClean="0">
              <a:latin typeface="Arial" charset="0"/>
              <a:ea typeface="ＭＳ Ｐゴシック" pitchFamily="34" charset="-128"/>
            </a:endParaRPr>
          </a:p>
        </p:txBody>
      </p:sp>
      <p:sp>
        <p:nvSpPr>
          <p:cNvPr id="214018" name="Rectangle 2"/>
          <p:cNvSpPr>
            <a:spLocks noGrp="1" noRot="1" noChangeAspect="1" noChangeArrowheads="1"/>
          </p:cNvSpPr>
          <p:nvPr>
            <p:ph type="sldImg"/>
          </p:nvPr>
        </p:nvSpPr>
        <p:spPr>
          <a:solidFill>
            <a:srgbClr val="FFFFFF"/>
          </a:solidFill>
          <a:ln/>
        </p:spPr>
      </p:sp>
      <p:sp>
        <p:nvSpPr>
          <p:cNvPr id="21401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pt-BR" smtClean="0">
              <a:latin typeface="Arial" charset="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7"/>
          <p:cNvSpPr>
            <a:spLocks noGrp="1" noChangeArrowheads="1"/>
          </p:cNvSpPr>
          <p:nvPr>
            <p:ph type="sldNum" sz="quarter" idx="5"/>
          </p:nvPr>
        </p:nvSpPr>
        <p:spPr>
          <a:noFill/>
        </p:spPr>
        <p:txBody>
          <a:bodyPr/>
          <a:lstStyle/>
          <a:p>
            <a:fld id="{41BD0F63-E535-4206-894D-590AEDA67EFC}" type="slidenum">
              <a:rPr lang="fr-FR" smtClean="0">
                <a:latin typeface="Arial" charset="0"/>
                <a:ea typeface="ＭＳ Ｐゴシック" pitchFamily="34" charset="-128"/>
              </a:rPr>
              <a:pPr/>
              <a:t>29</a:t>
            </a:fld>
            <a:endParaRPr lang="fr-FR" smtClean="0">
              <a:latin typeface="Arial" charset="0"/>
              <a:ea typeface="ＭＳ Ｐゴシック" pitchFamily="34" charset="-128"/>
            </a:endParaRPr>
          </a:p>
        </p:txBody>
      </p:sp>
      <p:sp>
        <p:nvSpPr>
          <p:cNvPr id="214018" name="Rectangle 2"/>
          <p:cNvSpPr>
            <a:spLocks noGrp="1" noRot="1" noChangeAspect="1" noChangeArrowheads="1"/>
          </p:cNvSpPr>
          <p:nvPr>
            <p:ph type="sldImg"/>
          </p:nvPr>
        </p:nvSpPr>
        <p:spPr>
          <a:solidFill>
            <a:srgbClr val="FFFFFF"/>
          </a:solidFill>
          <a:ln/>
        </p:spPr>
      </p:sp>
      <p:sp>
        <p:nvSpPr>
          <p:cNvPr id="21401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pt-BR" smtClean="0">
              <a:latin typeface="Arial"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609600" indent="-609600" eaLnBrk="1" hangingPunct="1"/>
            <a:r>
              <a:rPr lang="en-GB" sz="1200" b="1" dirty="0" smtClean="0">
                <a:solidFill>
                  <a:srgbClr val="000000"/>
                </a:solidFill>
                <a:latin typeface="Times" pitchFamily="-110" charset="0"/>
                <a:ea typeface="ＭＳ Ｐゴシック" pitchFamily="-110" charset="-128"/>
                <a:cs typeface="ＭＳ Ｐゴシック" pitchFamily="-110" charset="-128"/>
              </a:rPr>
              <a:t>CCD is a phenomenon in which worker bees from a beehive or Western honey bee colony abruptly disappear. While such disappearances have occurred throughout the history of apiculture, the term Colony Collapse Disorder was first applied to a drastic rise in the number of disappearances of Western honey bee colonies in North America in late 2006.</a:t>
            </a:r>
          </a:p>
          <a:p>
            <a:pPr marL="609600" indent="-609600" eaLnBrk="1" hangingPunct="1"/>
            <a:r>
              <a:rPr lang="en-GB" sz="1200" b="1" dirty="0" smtClean="0">
                <a:solidFill>
                  <a:srgbClr val="000000"/>
                </a:solidFill>
                <a:latin typeface="Times" pitchFamily="-110" charset="0"/>
                <a:ea typeface="ＭＳ Ｐゴシック" pitchFamily="-110" charset="-128"/>
                <a:cs typeface="ＭＳ Ｐゴシック" pitchFamily="-110" charset="-128"/>
              </a:rPr>
              <a:t>European beekeepers observed similar phenomena in Belgium, France, the Netherlands, Greece, Italy, Portugal, and Spain, and initial reports have also come in from Switzerland and Germany, albeit to a lesser degree. Possible cases of CCD have also been reported in Taiwan since April 2007</a:t>
            </a:r>
            <a:r>
              <a:rPr lang="en-GB" sz="1200" b="1" dirty="0" smtClean="0">
                <a:solidFill>
                  <a:srgbClr val="CC66FF"/>
                </a:solidFill>
                <a:latin typeface="Times" pitchFamily="-110" charset="0"/>
                <a:ea typeface="ＭＳ Ｐゴシック" pitchFamily="-110" charset="-128"/>
                <a:cs typeface="ＭＳ Ｐゴシック" pitchFamily="-110" charset="-128"/>
              </a:rPr>
              <a:t>.</a:t>
            </a:r>
            <a:endParaRPr lang="fr-FR" sz="1200" b="1" dirty="0" smtClean="0">
              <a:solidFill>
                <a:srgbClr val="CC66FF"/>
              </a:solidFill>
              <a:latin typeface="Times" pitchFamily="-110" charset="0"/>
              <a:ea typeface="ＭＳ Ｐゴシック" pitchFamily="-110" charset="-128"/>
              <a:cs typeface="ＭＳ Ｐゴシック" pitchFamily="-110" charset="-128"/>
            </a:endParaRPr>
          </a:p>
          <a:p>
            <a:endParaRPr lang="en-GB" dirty="0"/>
          </a:p>
        </p:txBody>
      </p:sp>
      <p:sp>
        <p:nvSpPr>
          <p:cNvPr id="4" name="Espace réservé du numéro de diapositive 3"/>
          <p:cNvSpPr>
            <a:spLocks noGrp="1"/>
          </p:cNvSpPr>
          <p:nvPr>
            <p:ph type="sldNum" sz="quarter" idx="10"/>
          </p:nvPr>
        </p:nvSpPr>
        <p:spPr/>
        <p:txBody>
          <a:bodyPr/>
          <a:lstStyle/>
          <a:p>
            <a:fld id="{9D610D7F-9F04-DF40-BBE6-D46085EA4F23}" type="slidenum">
              <a:rPr lang="en-GB" smtClean="0"/>
              <a:pPr/>
              <a:t>4</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ln>
            <a:miter lim="800000"/>
            <a:headEnd/>
            <a:tailEnd/>
          </a:ln>
        </p:spPr>
        <p:txBody>
          <a:bodyPr/>
          <a:lstStyle/>
          <a:p>
            <a:fld id="{FC088C27-4871-DB49-97AE-AA4126C81337}" type="slidenum">
              <a:rPr lang="fr-FR">
                <a:latin typeface="Calibri" pitchFamily="-110" charset="0"/>
                <a:ea typeface="ＭＳ Ｐゴシック" pitchFamily="-110" charset="-128"/>
                <a:cs typeface="ＭＳ Ｐゴシック" pitchFamily="-110" charset="-128"/>
              </a:rPr>
              <a:pPr/>
              <a:t>5</a:t>
            </a:fld>
            <a:endParaRPr lang="fr-FR">
              <a:latin typeface="Calibri" pitchFamily="-110" charset="0"/>
              <a:ea typeface="ＭＳ Ｐゴシック" pitchFamily="-110" charset="-128"/>
              <a:cs typeface="ＭＳ Ｐゴシック" pitchFamily="-110" charset="-128"/>
            </a:endParaRPr>
          </a:p>
        </p:txBody>
      </p:sp>
      <p:sp>
        <p:nvSpPr>
          <p:cNvPr id="45059"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45060"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a:lstStyle/>
          <a:p>
            <a:pPr eaLnBrk="1" hangingPunct="1">
              <a:spcBef>
                <a:spcPct val="0"/>
              </a:spcBef>
            </a:pPr>
            <a:endParaRPr lang="pt-PT">
              <a:ea typeface="ＭＳ Ｐゴシック" pitchFamily="-110" charset="-128"/>
              <a:cs typeface="ＭＳ Ｐゴシック" pitchFamily="-110"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609600" indent="-609600" eaLnBrk="1" hangingPunct="1"/>
            <a:r>
              <a:rPr lang="en-GB" sz="1200" b="1" dirty="0" smtClean="0">
                <a:solidFill>
                  <a:srgbClr val="000000"/>
                </a:solidFill>
                <a:latin typeface="Times" pitchFamily="-110" charset="0"/>
                <a:ea typeface="ＭＳ Ｐゴシック" pitchFamily="-110" charset="-128"/>
                <a:cs typeface="ＭＳ Ｐゴシック" pitchFamily="-110" charset="-128"/>
              </a:rPr>
              <a:t>CCD is a phenomenon in which worker bees from a beehive or Western honey bee colony abruptly disappear. While such disappearances have occurred throughout the history of apiculture, the term Colony Collapse Disorder was first applied to a drastic rise in the number of disappearances of Western honey bee colonies in North America in late 2006.</a:t>
            </a:r>
          </a:p>
          <a:p>
            <a:pPr marL="609600" indent="-609600" eaLnBrk="1" hangingPunct="1"/>
            <a:r>
              <a:rPr lang="en-GB" sz="1200" b="1" dirty="0" smtClean="0">
                <a:solidFill>
                  <a:srgbClr val="000000"/>
                </a:solidFill>
                <a:latin typeface="Times" pitchFamily="-110" charset="0"/>
                <a:ea typeface="ＭＳ Ｐゴシック" pitchFamily="-110" charset="-128"/>
                <a:cs typeface="ＭＳ Ｐゴシック" pitchFamily="-110" charset="-128"/>
              </a:rPr>
              <a:t>European beekeepers observed similar phenomena in Belgium, France, the Netherlands, Greece, Italy, Portugal, and Spain, and initial reports have also come in from Switzerland and Germany, albeit to a lesser degree. Possible cases of CCD have also been reported in Taiwan since April 2007</a:t>
            </a:r>
            <a:r>
              <a:rPr lang="en-GB" sz="1200" b="1" dirty="0" smtClean="0">
                <a:solidFill>
                  <a:srgbClr val="CC66FF"/>
                </a:solidFill>
                <a:latin typeface="Times" pitchFamily="-110" charset="0"/>
                <a:ea typeface="ＭＳ Ｐゴシック" pitchFamily="-110" charset="-128"/>
                <a:cs typeface="ＭＳ Ｐゴシック" pitchFamily="-110" charset="-128"/>
              </a:rPr>
              <a:t>.</a:t>
            </a:r>
            <a:endParaRPr lang="fr-FR" sz="1200" b="1" dirty="0" smtClean="0">
              <a:solidFill>
                <a:srgbClr val="CC66FF"/>
              </a:solidFill>
              <a:latin typeface="Times" pitchFamily="-110" charset="0"/>
              <a:ea typeface="ＭＳ Ｐゴシック" pitchFamily="-110" charset="-128"/>
              <a:cs typeface="ＭＳ Ｐゴシック" pitchFamily="-110" charset="-128"/>
            </a:endParaRPr>
          </a:p>
          <a:p>
            <a:endParaRPr lang="en-GB" dirty="0"/>
          </a:p>
        </p:txBody>
      </p:sp>
      <p:sp>
        <p:nvSpPr>
          <p:cNvPr id="4" name="Espace réservé du numéro de diapositive 3"/>
          <p:cNvSpPr>
            <a:spLocks noGrp="1"/>
          </p:cNvSpPr>
          <p:nvPr>
            <p:ph type="sldNum" sz="quarter" idx="10"/>
          </p:nvPr>
        </p:nvSpPr>
        <p:spPr/>
        <p:txBody>
          <a:bodyPr/>
          <a:lstStyle/>
          <a:p>
            <a:fld id="{9D610D7F-9F04-DF40-BBE6-D46085EA4F23}" type="slidenum">
              <a:rPr lang="en-GB" smtClean="0"/>
              <a:pPr/>
              <a:t>6</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s-ES_tradnl" dirty="0"/>
          </a:p>
        </p:txBody>
      </p:sp>
      <p:sp>
        <p:nvSpPr>
          <p:cNvPr id="4" name="Espace réservé du numéro de diapositive 3"/>
          <p:cNvSpPr>
            <a:spLocks noGrp="1"/>
          </p:cNvSpPr>
          <p:nvPr>
            <p:ph type="sldNum" sz="quarter" idx="10"/>
          </p:nvPr>
        </p:nvSpPr>
        <p:spPr/>
        <p:txBody>
          <a:bodyPr/>
          <a:lstStyle/>
          <a:p>
            <a:fld id="{AA0CADE7-18FE-CC40-86F7-9A2DD1314207}" type="slidenum">
              <a:rPr lang="es-ES_tradnl" smtClean="0"/>
              <a:pPr/>
              <a:t>14</a:t>
            </a:fld>
            <a:endParaRPr lang="es-ES_tradnl"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6BD5A038-4813-F74E-B55D-C0D415614500}" type="slidenum">
              <a:rPr lang="fr-FR">
                <a:latin typeface="Arial" pitchFamily="-111" charset="0"/>
                <a:ea typeface="ＭＳ Ｐゴシック" pitchFamily="-111" charset="-128"/>
                <a:cs typeface="ＭＳ Ｐゴシック" pitchFamily="-111" charset="-128"/>
              </a:rPr>
              <a:pPr/>
              <a:t>19</a:t>
            </a:fld>
            <a:endParaRPr lang="fr-FR">
              <a:latin typeface="Arial" pitchFamily="-111" charset="0"/>
              <a:ea typeface="ＭＳ Ｐゴシック" pitchFamily="-111" charset="-128"/>
              <a:cs typeface="ＭＳ Ｐゴシック" pitchFamily="-111" charset="-128"/>
            </a:endParaRPr>
          </a:p>
        </p:txBody>
      </p:sp>
      <p:sp>
        <p:nvSpPr>
          <p:cNvPr id="36867" name="Rectangle 2"/>
          <p:cNvSpPr>
            <a:spLocks noGrp="1" noRot="1" noChangeAspect="1" noChangeArrowheads="1"/>
          </p:cNvSpPr>
          <p:nvPr>
            <p:ph type="sldImg"/>
          </p:nvPr>
        </p:nvSpPr>
        <p:spPr>
          <a:solidFill>
            <a:srgbClr val="FFFFFF"/>
          </a:solidFill>
          <a:ln/>
        </p:spPr>
      </p:sp>
      <p:sp>
        <p:nvSpPr>
          <p:cNvPr id="3686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fr-FR" sz="2400" dirty="0" smtClean="0"/>
              <a:t>5. Sa durée lui permet d’accumuler des strates qui rendent visible la quatrième dimension du temps. </a:t>
            </a:r>
            <a:br>
              <a:rPr lang="fr-FR" sz="2400" dirty="0" smtClean="0"/>
            </a:br>
            <a:r>
              <a:rPr lang="fr-FR" sz="2400" dirty="0" smtClean="0"/>
              <a:t/>
            </a:r>
            <a:br>
              <a:rPr lang="fr-FR" sz="2400" dirty="0" smtClean="0"/>
            </a:br>
            <a:r>
              <a:rPr lang="fr-FR" sz="2400" dirty="0" smtClean="0"/>
              <a:t>6. En ce sens elle est en bloc un monument (une mémoire vivante) indépendamment de la présence en elle de monuments de l’Etat, des cultes, de ses différentes formes de richesses privée, publique.</a:t>
            </a:r>
          </a:p>
          <a:p>
            <a:pPr eaLnBrk="1" hangingPunct="1"/>
            <a:r>
              <a:rPr lang="fr-FR" sz="2400" b="1" dirty="0" smtClean="0"/>
              <a:t/>
            </a:r>
            <a:br>
              <a:rPr lang="fr-FR" sz="2400" b="1" dirty="0" smtClean="0"/>
            </a:br>
            <a:r>
              <a:rPr lang="fr-FR" sz="2400" b="1" dirty="0" smtClean="0"/>
              <a:t>7. Avant même son arraisonnement par la révolution numérique, les économistes la définissaient comme le lieu de production des externalités positives (donc d’un excès par rapport à ce que l’échange marchand et monétaire saisit des flux de marchandises)</a:t>
            </a:r>
            <a:r>
              <a:rPr lang="fr-FR" sz="2000" dirty="0" smtClean="0"/>
              <a:t/>
            </a:r>
            <a:br>
              <a:rPr lang="fr-FR" sz="2000" dirty="0" smtClean="0"/>
            </a:br>
            <a:r>
              <a:rPr lang="fr-FR" sz="2000" b="1" i="1" dirty="0" smtClean="0"/>
              <a:t/>
            </a:r>
            <a:br>
              <a:rPr lang="fr-FR" sz="2000" b="1" i="1" dirty="0" smtClean="0"/>
            </a:br>
            <a:r>
              <a:rPr lang="fr-FR" sz="2000" b="1" i="1" dirty="0" smtClean="0"/>
              <a:t>8. La ville (cité ou métropole) maximise les externalités positive : effets d’agglomération, externalités technologiques</a:t>
            </a:r>
            <a:endParaRPr lang="en-GB" sz="2400"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6BD5A038-4813-F74E-B55D-C0D415614500}" type="slidenum">
              <a:rPr lang="fr-FR">
                <a:latin typeface="Arial" pitchFamily="-111" charset="0"/>
                <a:ea typeface="ＭＳ Ｐゴシック" pitchFamily="-111" charset="-128"/>
                <a:cs typeface="ＭＳ Ｐゴシック" pitchFamily="-111" charset="-128"/>
              </a:rPr>
              <a:pPr/>
              <a:t>21</a:t>
            </a:fld>
            <a:endParaRPr lang="fr-FR">
              <a:latin typeface="Arial" pitchFamily="-111" charset="0"/>
              <a:ea typeface="ＭＳ Ｐゴシック" pitchFamily="-111" charset="-128"/>
              <a:cs typeface="ＭＳ Ｐゴシック" pitchFamily="-111" charset="-128"/>
            </a:endParaRPr>
          </a:p>
        </p:txBody>
      </p:sp>
      <p:sp>
        <p:nvSpPr>
          <p:cNvPr id="36867" name="Rectangle 2"/>
          <p:cNvSpPr>
            <a:spLocks noGrp="1" noRot="1" noChangeAspect="1" noChangeArrowheads="1"/>
          </p:cNvSpPr>
          <p:nvPr>
            <p:ph type="sldImg"/>
          </p:nvPr>
        </p:nvSpPr>
        <p:spPr>
          <a:solidFill>
            <a:srgbClr val="FFFFFF"/>
          </a:solidFill>
          <a:ln/>
        </p:spPr>
      </p:sp>
      <p:sp>
        <p:nvSpPr>
          <p:cNvPr id="3686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fr-FR" sz="2400" dirty="0" smtClean="0"/>
              <a:t>5. Sa durée lui permet d’accumuler des strates qui rendent visible la quatrième dimension du temps. </a:t>
            </a:r>
            <a:br>
              <a:rPr lang="fr-FR" sz="2400" dirty="0" smtClean="0"/>
            </a:br>
            <a:r>
              <a:rPr lang="fr-FR" sz="2400" dirty="0" smtClean="0"/>
              <a:t/>
            </a:r>
            <a:br>
              <a:rPr lang="fr-FR" sz="2400" dirty="0" smtClean="0"/>
            </a:br>
            <a:r>
              <a:rPr lang="fr-FR" sz="2400" dirty="0" smtClean="0"/>
              <a:t>6. En ce sens elle est en bloc un monument (une mémoire vivante) indépendamment de la présence en elle de monuments de l’Etat, des cultes, de ses différentes formes de richesses privée, publique.</a:t>
            </a:r>
          </a:p>
          <a:p>
            <a:pPr eaLnBrk="1" hangingPunct="1"/>
            <a:r>
              <a:rPr lang="fr-FR" sz="2400" b="1" dirty="0" smtClean="0"/>
              <a:t/>
            </a:r>
            <a:br>
              <a:rPr lang="fr-FR" sz="2400" b="1" dirty="0" smtClean="0"/>
            </a:br>
            <a:r>
              <a:rPr lang="fr-FR" sz="2400" b="1" dirty="0" smtClean="0"/>
              <a:t>7. Avant même son arraisonnement par la révolution numérique, les économistes la définissaient comme le lieu de production des externalités positives (donc d’un excès par rapport à ce que l’échange marchand et monétaire saisit des flux de marchandises)</a:t>
            </a:r>
            <a:r>
              <a:rPr lang="fr-FR" sz="2000" dirty="0" smtClean="0"/>
              <a:t/>
            </a:r>
            <a:br>
              <a:rPr lang="fr-FR" sz="2000" dirty="0" smtClean="0"/>
            </a:br>
            <a:r>
              <a:rPr lang="fr-FR" sz="2000" b="1" i="1" dirty="0" smtClean="0"/>
              <a:t/>
            </a:r>
            <a:br>
              <a:rPr lang="fr-FR" sz="2000" b="1" i="1" dirty="0" smtClean="0"/>
            </a:br>
            <a:r>
              <a:rPr lang="fr-FR" sz="2000" b="1" i="1" dirty="0" smtClean="0"/>
              <a:t>8. La ville (cité ou métropole) maximise les externalités positive : effets d’agglomération, externalités technologiques</a:t>
            </a:r>
            <a:endParaRPr lang="en-GB" sz="2400"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6BD5A038-4813-F74E-B55D-C0D415614500}" type="slidenum">
              <a:rPr lang="fr-FR">
                <a:latin typeface="Arial" pitchFamily="-111" charset="0"/>
                <a:ea typeface="ＭＳ Ｐゴシック" pitchFamily="-111" charset="-128"/>
                <a:cs typeface="ＭＳ Ｐゴシック" pitchFamily="-111" charset="-128"/>
              </a:rPr>
              <a:pPr/>
              <a:t>22</a:t>
            </a:fld>
            <a:endParaRPr lang="fr-FR">
              <a:latin typeface="Arial" pitchFamily="-111" charset="0"/>
              <a:ea typeface="ＭＳ Ｐゴシック" pitchFamily="-111" charset="-128"/>
              <a:cs typeface="ＭＳ Ｐゴシック" pitchFamily="-111" charset="-128"/>
            </a:endParaRPr>
          </a:p>
        </p:txBody>
      </p:sp>
      <p:sp>
        <p:nvSpPr>
          <p:cNvPr id="36867" name="Rectangle 2"/>
          <p:cNvSpPr>
            <a:spLocks noGrp="1" noRot="1" noChangeAspect="1" noChangeArrowheads="1"/>
          </p:cNvSpPr>
          <p:nvPr>
            <p:ph type="sldImg"/>
          </p:nvPr>
        </p:nvSpPr>
        <p:spPr>
          <a:solidFill>
            <a:srgbClr val="FFFFFF"/>
          </a:solidFill>
          <a:ln/>
        </p:spPr>
      </p:sp>
      <p:sp>
        <p:nvSpPr>
          <p:cNvPr id="3686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fr-FR" sz="2400" dirty="0" smtClean="0"/>
              <a:t>5. Sa durée lui permet d’accumuler des strates qui rendent visible la quatrième dimension du temps. </a:t>
            </a:r>
            <a:br>
              <a:rPr lang="fr-FR" sz="2400" dirty="0" smtClean="0"/>
            </a:br>
            <a:r>
              <a:rPr lang="fr-FR" sz="2400" dirty="0" smtClean="0"/>
              <a:t/>
            </a:r>
            <a:br>
              <a:rPr lang="fr-FR" sz="2400" dirty="0" smtClean="0"/>
            </a:br>
            <a:r>
              <a:rPr lang="fr-FR" sz="2400" dirty="0" smtClean="0"/>
              <a:t>6. En ce sens elle est en bloc un monument (une mémoire vivante) indépendamment de la présence en elle de monuments de l’Etat, des cultes, de ses différentes formes de richesses privée, publique.</a:t>
            </a:r>
          </a:p>
          <a:p>
            <a:pPr eaLnBrk="1" hangingPunct="1"/>
            <a:r>
              <a:rPr lang="fr-FR" sz="2400" b="1" dirty="0" smtClean="0"/>
              <a:t/>
            </a:r>
            <a:br>
              <a:rPr lang="fr-FR" sz="2400" b="1" dirty="0" smtClean="0"/>
            </a:br>
            <a:r>
              <a:rPr lang="fr-FR" sz="2400" b="1" dirty="0" smtClean="0"/>
              <a:t>7. Avant même son arraisonnement par la révolution numérique, les économistes la définissaient comme le lieu de production des externalités positives (donc d’un excès par rapport à ce que l’échange marchand et monétaire saisit des flux de marchandises)</a:t>
            </a:r>
            <a:r>
              <a:rPr lang="fr-FR" sz="2000" dirty="0" smtClean="0"/>
              <a:t/>
            </a:r>
            <a:br>
              <a:rPr lang="fr-FR" sz="2000" dirty="0" smtClean="0"/>
            </a:br>
            <a:r>
              <a:rPr lang="fr-FR" sz="2000" b="1" i="1" dirty="0" smtClean="0"/>
              <a:t/>
            </a:r>
            <a:br>
              <a:rPr lang="fr-FR" sz="2000" b="1" i="1" dirty="0" smtClean="0"/>
            </a:br>
            <a:r>
              <a:rPr lang="fr-FR" sz="2000" b="1" i="1" dirty="0" smtClean="0"/>
              <a:t>8. La ville (cité ou métropole) maximise les externalités positive : effets d’agglomération, externalités technologiques</a:t>
            </a:r>
            <a:endParaRPr lang="en-GB" sz="2400"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7"/>
          <p:cNvSpPr>
            <a:spLocks noGrp="1" noChangeArrowheads="1"/>
          </p:cNvSpPr>
          <p:nvPr>
            <p:ph type="sldNum" sz="quarter" idx="5"/>
          </p:nvPr>
        </p:nvSpPr>
        <p:spPr>
          <a:noFill/>
        </p:spPr>
        <p:txBody>
          <a:bodyPr/>
          <a:lstStyle/>
          <a:p>
            <a:fld id="{41BD0F63-E535-4206-894D-590AEDA67EFC}" type="slidenum">
              <a:rPr lang="fr-FR" smtClean="0">
                <a:latin typeface="Arial" charset="0"/>
                <a:ea typeface="ＭＳ Ｐゴシック" pitchFamily="34" charset="-128"/>
              </a:rPr>
              <a:pPr/>
              <a:t>27</a:t>
            </a:fld>
            <a:endParaRPr lang="fr-FR" smtClean="0">
              <a:latin typeface="Arial" charset="0"/>
              <a:ea typeface="ＭＳ Ｐゴシック" pitchFamily="34" charset="-128"/>
            </a:endParaRPr>
          </a:p>
        </p:txBody>
      </p:sp>
      <p:sp>
        <p:nvSpPr>
          <p:cNvPr id="214018" name="Rectangle 2"/>
          <p:cNvSpPr>
            <a:spLocks noGrp="1" noRot="1" noChangeAspect="1" noChangeArrowheads="1"/>
          </p:cNvSpPr>
          <p:nvPr>
            <p:ph type="sldImg"/>
          </p:nvPr>
        </p:nvSpPr>
        <p:spPr>
          <a:solidFill>
            <a:srgbClr val="FFFFFF"/>
          </a:solidFill>
          <a:ln/>
        </p:spPr>
      </p:sp>
      <p:sp>
        <p:nvSpPr>
          <p:cNvPr id="21401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pt-BR" smtClean="0">
              <a:latin typeface="Arial"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BDC9992B-665C-6F4F-8C05-B3EA643C2463}" type="datetimeFigureOut">
              <a:rPr lang="fr-FR" smtClean="0"/>
              <a:t>20/10/15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77CBCA5-2838-6046-A245-6B213BCFAF0D}" type="slidenum">
              <a:rPr lang="fr-FR" smtClean="0"/>
              <a:t>‹#›</a:t>
            </a:fld>
            <a:endParaRPr lang="fr-FR"/>
          </a:p>
        </p:txBody>
      </p:sp>
    </p:spTree>
    <p:extLst>
      <p:ext uri="{BB962C8B-B14F-4D97-AF65-F5344CB8AC3E}">
        <p14:creationId xmlns:p14="http://schemas.microsoft.com/office/powerpoint/2010/main" val="2605908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DC9992B-665C-6F4F-8C05-B3EA643C2463}" type="datetimeFigureOut">
              <a:rPr lang="fr-FR" smtClean="0"/>
              <a:t>20/10/15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77CBCA5-2838-6046-A245-6B213BCFAF0D}" type="slidenum">
              <a:rPr lang="fr-FR" smtClean="0"/>
              <a:t>‹#›</a:t>
            </a:fld>
            <a:endParaRPr lang="fr-FR"/>
          </a:p>
        </p:txBody>
      </p:sp>
    </p:spTree>
    <p:extLst>
      <p:ext uri="{BB962C8B-B14F-4D97-AF65-F5344CB8AC3E}">
        <p14:creationId xmlns:p14="http://schemas.microsoft.com/office/powerpoint/2010/main" val="1220764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DC9992B-665C-6F4F-8C05-B3EA643C2463}" type="datetimeFigureOut">
              <a:rPr lang="fr-FR" smtClean="0"/>
              <a:t>20/10/15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77CBCA5-2838-6046-A245-6B213BCFAF0D}" type="slidenum">
              <a:rPr lang="fr-FR" smtClean="0"/>
              <a:t>‹#›</a:t>
            </a:fld>
            <a:endParaRPr lang="fr-FR"/>
          </a:p>
        </p:txBody>
      </p:sp>
    </p:spTree>
    <p:extLst>
      <p:ext uri="{BB962C8B-B14F-4D97-AF65-F5344CB8AC3E}">
        <p14:creationId xmlns:p14="http://schemas.microsoft.com/office/powerpoint/2010/main" val="2203022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DC9992B-665C-6F4F-8C05-B3EA643C2463}" type="datetimeFigureOut">
              <a:rPr lang="fr-FR" smtClean="0"/>
              <a:t>20/10/15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77CBCA5-2838-6046-A245-6B213BCFAF0D}" type="slidenum">
              <a:rPr lang="fr-FR" smtClean="0"/>
              <a:t>‹#›</a:t>
            </a:fld>
            <a:endParaRPr lang="fr-FR"/>
          </a:p>
        </p:txBody>
      </p:sp>
    </p:spTree>
    <p:extLst>
      <p:ext uri="{BB962C8B-B14F-4D97-AF65-F5344CB8AC3E}">
        <p14:creationId xmlns:p14="http://schemas.microsoft.com/office/powerpoint/2010/main" val="3328669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BDC9992B-665C-6F4F-8C05-B3EA643C2463}" type="datetimeFigureOut">
              <a:rPr lang="fr-FR" smtClean="0"/>
              <a:t>20/10/15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77CBCA5-2838-6046-A245-6B213BCFAF0D}" type="slidenum">
              <a:rPr lang="fr-FR" smtClean="0"/>
              <a:t>‹#›</a:t>
            </a:fld>
            <a:endParaRPr lang="fr-FR"/>
          </a:p>
        </p:txBody>
      </p:sp>
    </p:spTree>
    <p:extLst>
      <p:ext uri="{BB962C8B-B14F-4D97-AF65-F5344CB8AC3E}">
        <p14:creationId xmlns:p14="http://schemas.microsoft.com/office/powerpoint/2010/main" val="3222246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DC9992B-665C-6F4F-8C05-B3EA643C2463}" type="datetimeFigureOut">
              <a:rPr lang="fr-FR" smtClean="0"/>
              <a:t>20/10/15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77CBCA5-2838-6046-A245-6B213BCFAF0D}" type="slidenum">
              <a:rPr lang="fr-FR" smtClean="0"/>
              <a:t>‹#›</a:t>
            </a:fld>
            <a:endParaRPr lang="fr-FR"/>
          </a:p>
        </p:txBody>
      </p:sp>
    </p:spTree>
    <p:extLst>
      <p:ext uri="{BB962C8B-B14F-4D97-AF65-F5344CB8AC3E}">
        <p14:creationId xmlns:p14="http://schemas.microsoft.com/office/powerpoint/2010/main" val="1584732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DC9992B-665C-6F4F-8C05-B3EA643C2463}" type="datetimeFigureOut">
              <a:rPr lang="fr-FR" smtClean="0"/>
              <a:t>20/10/15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D77CBCA5-2838-6046-A245-6B213BCFAF0D}" type="slidenum">
              <a:rPr lang="fr-FR" smtClean="0"/>
              <a:t>‹#›</a:t>
            </a:fld>
            <a:endParaRPr lang="fr-FR"/>
          </a:p>
        </p:txBody>
      </p:sp>
    </p:spTree>
    <p:extLst>
      <p:ext uri="{BB962C8B-B14F-4D97-AF65-F5344CB8AC3E}">
        <p14:creationId xmlns:p14="http://schemas.microsoft.com/office/powerpoint/2010/main" val="1887055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BDC9992B-665C-6F4F-8C05-B3EA643C2463}" type="datetimeFigureOut">
              <a:rPr lang="fr-FR" smtClean="0"/>
              <a:t>20/10/15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D77CBCA5-2838-6046-A245-6B213BCFAF0D}" type="slidenum">
              <a:rPr lang="fr-FR" smtClean="0"/>
              <a:t>‹#›</a:t>
            </a:fld>
            <a:endParaRPr lang="fr-FR"/>
          </a:p>
        </p:txBody>
      </p:sp>
    </p:spTree>
    <p:extLst>
      <p:ext uri="{BB962C8B-B14F-4D97-AF65-F5344CB8AC3E}">
        <p14:creationId xmlns:p14="http://schemas.microsoft.com/office/powerpoint/2010/main" val="198306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DC9992B-665C-6F4F-8C05-B3EA643C2463}" type="datetimeFigureOut">
              <a:rPr lang="fr-FR" smtClean="0"/>
              <a:t>20/10/15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77CBCA5-2838-6046-A245-6B213BCFAF0D}" type="slidenum">
              <a:rPr lang="fr-FR" smtClean="0"/>
              <a:t>‹#›</a:t>
            </a:fld>
            <a:endParaRPr lang="fr-FR"/>
          </a:p>
        </p:txBody>
      </p:sp>
    </p:spTree>
    <p:extLst>
      <p:ext uri="{BB962C8B-B14F-4D97-AF65-F5344CB8AC3E}">
        <p14:creationId xmlns:p14="http://schemas.microsoft.com/office/powerpoint/2010/main" val="953533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DC9992B-665C-6F4F-8C05-B3EA643C2463}" type="datetimeFigureOut">
              <a:rPr lang="fr-FR" smtClean="0"/>
              <a:t>20/10/15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77CBCA5-2838-6046-A245-6B213BCFAF0D}" type="slidenum">
              <a:rPr lang="fr-FR" smtClean="0"/>
              <a:t>‹#›</a:t>
            </a:fld>
            <a:endParaRPr lang="fr-FR"/>
          </a:p>
        </p:txBody>
      </p:sp>
    </p:spTree>
    <p:extLst>
      <p:ext uri="{BB962C8B-B14F-4D97-AF65-F5344CB8AC3E}">
        <p14:creationId xmlns:p14="http://schemas.microsoft.com/office/powerpoint/2010/main" val="343488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DC9992B-665C-6F4F-8C05-B3EA643C2463}" type="datetimeFigureOut">
              <a:rPr lang="fr-FR" smtClean="0"/>
              <a:t>20/10/15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77CBCA5-2838-6046-A245-6B213BCFAF0D}" type="slidenum">
              <a:rPr lang="fr-FR" smtClean="0"/>
              <a:t>‹#›</a:t>
            </a:fld>
            <a:endParaRPr lang="fr-FR"/>
          </a:p>
        </p:txBody>
      </p:sp>
    </p:spTree>
    <p:extLst>
      <p:ext uri="{BB962C8B-B14F-4D97-AF65-F5344CB8AC3E}">
        <p14:creationId xmlns:p14="http://schemas.microsoft.com/office/powerpoint/2010/main" val="2500231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C9992B-665C-6F4F-8C05-B3EA643C2463}" type="datetimeFigureOut">
              <a:rPr lang="fr-FR" smtClean="0"/>
              <a:t>20/10/15</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CBCA5-2838-6046-A245-6B213BCFAF0D}" type="slidenum">
              <a:rPr lang="fr-FR" smtClean="0"/>
              <a:t>‹#›</a:t>
            </a:fld>
            <a:endParaRPr lang="fr-FR"/>
          </a:p>
        </p:txBody>
      </p:sp>
    </p:spTree>
    <p:extLst>
      <p:ext uri="{BB962C8B-B14F-4D97-AF65-F5344CB8AC3E}">
        <p14:creationId xmlns:p14="http://schemas.microsoft.com/office/powerpoint/2010/main" val="1128221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f"/><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package" Target="../embeddings/Document_Microsoft_Word2.docx"/><Relationship Id="rId4" Type="http://schemas.openxmlformats.org/officeDocument/2006/relationships/image" Target="../media/image12.png"/><Relationship Id="rId5" Type="http://schemas.openxmlformats.org/officeDocument/2006/relationships/image" Target="../media/image13.gif"/><Relationship Id="rId6" Type="http://schemas.openxmlformats.org/officeDocument/2006/relationships/image" Target="../media/image14.png"/><Relationship Id="rId7" Type="http://schemas.openxmlformats.org/officeDocument/2006/relationships/image" Target="NULL"/><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www.multitudes.net" TargetMode="External"/><Relationship Id="rId4" Type="http://schemas.openxmlformats.org/officeDocument/2006/relationships/hyperlink" Target="http://www.cairn.info/revue-multitudes-2014-1.htm" TargetMode="External"/><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hyperlink" Target="http://www.multitudes.net" TargetMode="External"/><Relationship Id="rId4" Type="http://schemas.openxmlformats.org/officeDocument/2006/relationships/hyperlink" Target="http://www.cairn.info/revue-multitudes-2014-1.htm" TargetMode="External"/><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hyperlink" Target="http://www.multitudes.net" TargetMode="External"/><Relationship Id="rId4" Type="http://schemas.openxmlformats.org/officeDocument/2006/relationships/hyperlink" Target="http://www.cairn.info/revue-multitudes-2014-1.htm" TargetMode="External"/><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airn.info/revue-multitudes-2006-4-page-97.htm" TargetMode="External"/><Relationship Id="rId3" Type="http://schemas.openxmlformats.org/officeDocument/2006/relationships/hyperlink" Target="http://www.cairn.info/revue-multitudes-2006-4-page-73.ht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ultitudes.Samizdat.n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hyperlink" Target="http://www.cairn.info/article.php?ID_ARTICLE=MULT_039_0014" TargetMode="External"/><Relationship Id="rId4" Type="http://schemas.openxmlformats.org/officeDocument/2006/relationships/hyperlink" Target="https://www.academia.edu/12138335/_Quest-ce_que_le_digital_labor_" TargetMode="External"/><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package" Target="../embeddings/Document_Microsoft_Word1.docx"/><Relationship Id="rId5"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0" y="0"/>
            <a:ext cx="9144000" cy="1079500"/>
          </a:xfrm>
          <a:solidFill>
            <a:srgbClr val="FFC214"/>
          </a:solidFill>
        </p:spPr>
        <p:txBody>
          <a:bodyPr>
            <a:noAutofit/>
          </a:bodyPr>
          <a:lstStyle/>
          <a:p>
            <a:pPr algn="l"/>
            <a:r>
              <a:rPr lang="fr-FR" sz="3200" b="1" dirty="0" smtClean="0">
                <a:solidFill>
                  <a:srgbClr val="000000"/>
                </a:solidFill>
              </a:rPr>
              <a:t>12. Annexe </a:t>
            </a:r>
            <a:r>
              <a:rPr lang="fr-FR" sz="3200" b="1" dirty="0" smtClean="0">
                <a:solidFill>
                  <a:srgbClr val="000000"/>
                </a:solidFill>
              </a:rPr>
              <a:t>1 : Valeur, Pollinisation  et leur gouvernance par défaut par la finance. </a:t>
            </a:r>
            <a:endParaRPr lang="fr-FR" sz="3200" b="1" dirty="0" smtClean="0">
              <a:solidFill>
                <a:srgbClr val="000000"/>
              </a:solidFill>
            </a:endParaRPr>
          </a:p>
        </p:txBody>
      </p:sp>
      <p:sp>
        <p:nvSpPr>
          <p:cNvPr id="16387" name="Espace réservé du contenu 2"/>
          <p:cNvSpPr>
            <a:spLocks noGrp="1"/>
          </p:cNvSpPr>
          <p:nvPr>
            <p:ph idx="1"/>
          </p:nvPr>
        </p:nvSpPr>
        <p:spPr>
          <a:xfrm>
            <a:off x="0" y="1079500"/>
            <a:ext cx="9144000" cy="5778500"/>
          </a:xfrm>
          <a:solidFill>
            <a:schemeClr val="tx1"/>
          </a:solidFill>
        </p:spPr>
        <p:txBody>
          <a:bodyPr>
            <a:normAutofit/>
          </a:bodyPr>
          <a:lstStyle/>
          <a:p>
            <a:pPr marL="0" indent="0">
              <a:buNone/>
            </a:pPr>
            <a:r>
              <a:rPr lang="fr-FR" b="1" dirty="0" smtClean="0">
                <a:solidFill>
                  <a:schemeClr val="bg1"/>
                </a:solidFill>
              </a:rPr>
              <a:t>  </a:t>
            </a:r>
            <a:endParaRPr lang="en-GB" dirty="0" smtClean="0">
              <a:solidFill>
                <a:schemeClr val="bg1"/>
              </a:solidFill>
            </a:endParaRPr>
          </a:p>
        </p:txBody>
      </p:sp>
      <p:pic>
        <p:nvPicPr>
          <p:cNvPr id="4" name="Picture 4" descr="Cliché 2008-06-26 12-37-22"/>
          <p:cNvPicPr>
            <a:picLocks noChangeAspect="1" noChangeArrowheads="1"/>
          </p:cNvPicPr>
          <p:nvPr/>
        </p:nvPicPr>
        <p:blipFill>
          <a:blip r:embed="rId2"/>
          <a:srcRect/>
          <a:stretch>
            <a:fillRect/>
          </a:stretch>
        </p:blipFill>
        <p:spPr bwMode="auto">
          <a:xfrm>
            <a:off x="165100" y="1079500"/>
            <a:ext cx="8898360" cy="5638800"/>
          </a:xfrm>
          <a:prstGeom prst="rect">
            <a:avLst/>
          </a:prstGeom>
          <a:noFill/>
          <a:ln w="9525">
            <a:noFill/>
            <a:miter lim="800000"/>
            <a:headEnd/>
            <a:tailEnd/>
          </a:ln>
        </p:spPr>
      </p:pic>
    </p:spTree>
    <p:extLst>
      <p:ext uri="{BB962C8B-B14F-4D97-AF65-F5344CB8AC3E}">
        <p14:creationId xmlns:p14="http://schemas.microsoft.com/office/powerpoint/2010/main" val="41537327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0" y="0"/>
            <a:ext cx="9144000" cy="6858000"/>
          </a:xfrm>
          <a:solidFill>
            <a:schemeClr val="tx1">
              <a:lumMod val="50000"/>
              <a:lumOff val="50000"/>
            </a:schemeClr>
          </a:solidFill>
        </p:spPr>
        <p:txBody>
          <a:bodyPr rtlCol="0">
            <a:normAutofit lnSpcReduction="10000"/>
          </a:bodyPr>
          <a:lstStyle/>
          <a:p>
            <a:pPr algn="l" fontAlgn="auto">
              <a:spcAft>
                <a:spcPts val="0"/>
              </a:spcAft>
              <a:buFont typeface="Arial"/>
              <a:buNone/>
              <a:defRPr/>
            </a:pPr>
            <a:r>
              <a:rPr lang="fr-FR" sz="3459" dirty="0" smtClean="0">
                <a:solidFill>
                  <a:srgbClr val="FFDD1D"/>
                </a:solidFill>
                <a:latin typeface="Cambria"/>
                <a:ea typeface="Cambria"/>
                <a:cs typeface="+mn-cs"/>
              </a:rPr>
              <a:t>Enseignements   </a:t>
            </a:r>
            <a:r>
              <a:rPr lang="fr-FR" sz="3459" b="1" dirty="0" smtClean="0">
                <a:solidFill>
                  <a:srgbClr val="FFDD1D"/>
                </a:solidFill>
                <a:latin typeface="Cambria"/>
                <a:ea typeface="Cambria"/>
                <a:cs typeface="+mn-cs"/>
              </a:rPr>
              <a:t> </a:t>
            </a:r>
            <a:endParaRPr lang="fr-FR" sz="4000" b="1" dirty="0" smtClean="0">
              <a:solidFill>
                <a:srgbClr val="FFDD1D"/>
              </a:solidFill>
              <a:latin typeface="+mj-lt"/>
              <a:ea typeface="Cambria"/>
            </a:endParaRPr>
          </a:p>
          <a:p>
            <a:pPr algn="l">
              <a:defRPr/>
            </a:pPr>
            <a:r>
              <a:rPr lang="fr-FR" sz="2880" dirty="0" smtClean="0">
                <a:solidFill>
                  <a:schemeClr val="bg1"/>
                </a:solidFill>
                <a:latin typeface="+mj-lt"/>
                <a:ea typeface="Cambria"/>
                <a:cs typeface="+mn-cs"/>
              </a:rPr>
              <a:t>Economie politique, économie du droit et de la propriété intellectuelle,</a:t>
            </a:r>
            <a:r>
              <a:rPr lang="fr-FR" sz="2880" dirty="0" smtClean="0">
                <a:solidFill>
                  <a:schemeClr val="bg1"/>
                </a:solidFill>
                <a:latin typeface="+mj-lt"/>
                <a:ea typeface="Cambria"/>
              </a:rPr>
              <a:t> (</a:t>
            </a:r>
            <a:r>
              <a:rPr lang="fr-FR" sz="2824" dirty="0" smtClean="0">
                <a:solidFill>
                  <a:schemeClr val="bg1"/>
                </a:solidFill>
                <a:latin typeface="+mj-lt"/>
                <a:ea typeface="Cambria"/>
              </a:rPr>
              <a:t>Master  SIC (Stratégie, Innovation, Complexité)</a:t>
            </a:r>
            <a:r>
              <a:rPr lang="fr-FR" sz="2824" dirty="0" smtClean="0">
                <a:solidFill>
                  <a:schemeClr val="bg1"/>
                </a:solidFill>
                <a:latin typeface="+mj-lt"/>
                <a:ea typeface="Cambria"/>
                <a:cs typeface="+mn-cs"/>
              </a:rPr>
              <a:t> à </a:t>
            </a:r>
          </a:p>
          <a:p>
            <a:pPr algn="l" fontAlgn="auto">
              <a:spcAft>
                <a:spcPts val="0"/>
              </a:spcAft>
              <a:buFont typeface="Arial"/>
              <a:buNone/>
              <a:defRPr/>
            </a:pPr>
            <a:r>
              <a:rPr lang="fr-FR" b="1" dirty="0" smtClean="0">
                <a:solidFill>
                  <a:srgbClr val="FFDD1D"/>
                </a:solidFill>
                <a:latin typeface="+mj-lt"/>
                <a:ea typeface="Cambria"/>
              </a:rPr>
              <a:t>U</a:t>
            </a:r>
            <a:r>
              <a:rPr lang="fr-FR" b="1" dirty="0" smtClean="0">
                <a:solidFill>
                  <a:srgbClr val="FFDD1D"/>
                </a:solidFill>
                <a:latin typeface="+mj-lt"/>
                <a:ea typeface="Cambria"/>
                <a:cs typeface="+mn-cs"/>
              </a:rPr>
              <a:t>niversité </a:t>
            </a:r>
            <a:r>
              <a:rPr lang="fr-FR" b="1" dirty="0" smtClean="0">
                <a:solidFill>
                  <a:srgbClr val="FFDD1D"/>
                </a:solidFill>
                <a:latin typeface="+mj-lt"/>
                <a:ea typeface="Cambria"/>
              </a:rPr>
              <a:t>de </a:t>
            </a:r>
            <a:r>
              <a:rPr lang="fr-FR" b="1" dirty="0" smtClean="0">
                <a:solidFill>
                  <a:srgbClr val="FFDD1D"/>
                </a:solidFill>
                <a:latin typeface="+mj-lt"/>
                <a:ea typeface="Cambria"/>
                <a:cs typeface="+mn-cs"/>
              </a:rPr>
              <a:t>technologie</a:t>
            </a:r>
          </a:p>
          <a:p>
            <a:pPr algn="l" fontAlgn="auto">
              <a:spcAft>
                <a:spcPts val="0"/>
              </a:spcAft>
              <a:buFont typeface="Arial"/>
              <a:buNone/>
              <a:defRPr/>
            </a:pPr>
            <a:r>
              <a:rPr lang="fr-FR" b="1" dirty="0" smtClean="0">
                <a:solidFill>
                  <a:srgbClr val="FFDD1D"/>
                </a:solidFill>
                <a:latin typeface="+mj-lt"/>
                <a:ea typeface="Cambria"/>
                <a:cs typeface="+mn-cs"/>
              </a:rPr>
              <a:t> </a:t>
            </a:r>
            <a:r>
              <a:rPr lang="fr-FR" b="1" dirty="0" smtClean="0">
                <a:solidFill>
                  <a:srgbClr val="FFDD1D"/>
                </a:solidFill>
                <a:latin typeface="+mj-lt"/>
                <a:ea typeface="Cambria"/>
              </a:rPr>
              <a:t>de</a:t>
            </a:r>
            <a:r>
              <a:rPr lang="fr-FR" b="1" dirty="0" smtClean="0">
                <a:solidFill>
                  <a:srgbClr val="FFDD1D"/>
                </a:solidFill>
                <a:latin typeface="+mj-lt"/>
                <a:ea typeface="Cambria"/>
                <a:cs typeface="+mn-cs"/>
              </a:rPr>
              <a:t> Compiègne                               </a:t>
            </a:r>
          </a:p>
          <a:p>
            <a:pPr algn="l" fontAlgn="auto">
              <a:spcAft>
                <a:spcPts val="0"/>
              </a:spcAft>
              <a:buFont typeface="Arial"/>
              <a:buNone/>
              <a:defRPr/>
            </a:pPr>
            <a:r>
              <a:rPr lang="fr-FR" sz="3027" dirty="0" smtClean="0">
                <a:solidFill>
                  <a:schemeClr val="bg1"/>
                </a:solidFill>
                <a:latin typeface="+mj-lt"/>
                <a:ea typeface="Cambria"/>
                <a:cs typeface="+mn-cs"/>
              </a:rPr>
              <a:t>2007-2015 </a:t>
            </a:r>
            <a:r>
              <a:rPr lang="fr-FR" sz="3027" dirty="0">
                <a:solidFill>
                  <a:schemeClr val="bg1"/>
                </a:solidFill>
                <a:latin typeface="+mj-lt"/>
                <a:ea typeface="Cambria"/>
              </a:rPr>
              <a:t>:</a:t>
            </a:r>
            <a:r>
              <a:rPr lang="fr-FR" sz="3027" dirty="0" smtClean="0">
                <a:solidFill>
                  <a:schemeClr val="bg1"/>
                </a:solidFill>
                <a:latin typeface="+mj-lt"/>
                <a:ea typeface="Cambria"/>
              </a:rPr>
              <a:t> la culture générale</a:t>
            </a:r>
            <a:r>
              <a:rPr lang="fr-FR" sz="3027" dirty="0" smtClean="0">
                <a:solidFill>
                  <a:schemeClr val="bg1"/>
                </a:solidFill>
                <a:latin typeface="+mj-lt"/>
                <a:ea typeface="Cambria"/>
                <a:cs typeface="+mn-cs"/>
              </a:rPr>
              <a:t>, </a:t>
            </a:r>
          </a:p>
          <a:p>
            <a:pPr algn="l" fontAlgn="auto">
              <a:spcAft>
                <a:spcPts val="0"/>
              </a:spcAft>
              <a:buFont typeface="Arial"/>
              <a:buNone/>
              <a:defRPr/>
            </a:pPr>
            <a:r>
              <a:rPr lang="fr-FR" sz="3027" dirty="0" smtClean="0">
                <a:solidFill>
                  <a:schemeClr val="bg1"/>
                </a:solidFill>
                <a:latin typeface="+mj-lt"/>
                <a:ea typeface="Cambria"/>
                <a:cs typeface="+mn-cs"/>
              </a:rPr>
              <a:t>Et la culture numérique à</a:t>
            </a:r>
          </a:p>
          <a:p>
            <a:pPr algn="l" fontAlgn="auto">
              <a:spcAft>
                <a:spcPts val="0"/>
              </a:spcAft>
              <a:buFont typeface="Arial"/>
              <a:buNone/>
              <a:defRPr/>
            </a:pPr>
            <a:r>
              <a:rPr lang="fr-FR" b="1" dirty="0" smtClean="0">
                <a:solidFill>
                  <a:srgbClr val="0000FF"/>
                </a:solidFill>
                <a:latin typeface="+mj-lt"/>
                <a:ea typeface="Cambria"/>
              </a:rPr>
              <a:t>L’école supérieure d’Art &amp;</a:t>
            </a:r>
            <a:r>
              <a:rPr lang="fr-FR" b="1" dirty="0" smtClean="0">
                <a:solidFill>
                  <a:srgbClr val="0000FF"/>
                </a:solidFill>
                <a:latin typeface="+mj-lt"/>
                <a:ea typeface="Cambria"/>
                <a:cs typeface="+mn-cs"/>
              </a:rPr>
              <a:t> Design</a:t>
            </a:r>
          </a:p>
          <a:p>
            <a:pPr algn="l" fontAlgn="auto">
              <a:spcAft>
                <a:spcPts val="0"/>
              </a:spcAft>
              <a:buFont typeface="Arial"/>
              <a:buNone/>
              <a:defRPr/>
            </a:pPr>
            <a:r>
              <a:rPr lang="fr-FR" b="1" dirty="0" smtClean="0">
                <a:solidFill>
                  <a:srgbClr val="0000FF"/>
                </a:solidFill>
                <a:latin typeface="+mj-lt"/>
                <a:ea typeface="Cambria"/>
                <a:cs typeface="+mn-cs"/>
              </a:rPr>
              <a:t> de Saint-Etienne </a:t>
            </a:r>
          </a:p>
          <a:p>
            <a:pPr algn="l" fontAlgn="auto">
              <a:spcAft>
                <a:spcPts val="0"/>
              </a:spcAft>
              <a:buFont typeface="Arial"/>
              <a:buNone/>
              <a:defRPr/>
            </a:pPr>
            <a:r>
              <a:rPr lang="fr-FR" dirty="0" smtClean="0">
                <a:solidFill>
                  <a:schemeClr val="bg1"/>
                </a:solidFill>
                <a:latin typeface="+mj-lt"/>
                <a:ea typeface="Cambria"/>
              </a:rPr>
              <a:t>Depuis 2010, l’interculturel et</a:t>
            </a:r>
          </a:p>
          <a:p>
            <a:pPr algn="l" fontAlgn="auto">
              <a:spcAft>
                <a:spcPts val="0"/>
              </a:spcAft>
              <a:buFont typeface="Arial"/>
              <a:buNone/>
              <a:defRPr/>
            </a:pPr>
            <a:r>
              <a:rPr lang="fr-FR" dirty="0" smtClean="0">
                <a:solidFill>
                  <a:schemeClr val="bg1"/>
                </a:solidFill>
                <a:latin typeface="+mj-lt"/>
                <a:ea typeface="Cambria"/>
              </a:rPr>
              <a:t>L’économie de la connaissance</a:t>
            </a:r>
          </a:p>
          <a:p>
            <a:pPr algn="l" fontAlgn="auto">
              <a:spcAft>
                <a:spcPts val="0"/>
              </a:spcAft>
              <a:buFont typeface="Arial"/>
              <a:buNone/>
              <a:defRPr/>
            </a:pPr>
            <a:r>
              <a:rPr lang="fr-FR" b="1" dirty="0" smtClean="0">
                <a:solidFill>
                  <a:srgbClr val="FF0000"/>
                </a:solidFill>
                <a:latin typeface="+mj-lt"/>
                <a:ea typeface="Cambria"/>
              </a:rPr>
              <a:t>UTSEUS of Shanghai </a:t>
            </a:r>
            <a:endParaRPr lang="fr-FR" sz="2595" dirty="0" smtClean="0">
              <a:solidFill>
                <a:srgbClr val="FF0000"/>
              </a:solidFill>
              <a:latin typeface="+mj-lt"/>
              <a:ea typeface="Cambria"/>
            </a:endParaRPr>
          </a:p>
        </p:txBody>
      </p:sp>
      <p:pic>
        <p:nvPicPr>
          <p:cNvPr id="4" name="Image 3" descr="logo.png"/>
          <p:cNvPicPr>
            <a:picLocks noChangeAspect="1"/>
          </p:cNvPicPr>
          <p:nvPr/>
        </p:nvPicPr>
        <p:blipFill>
          <a:blip r:embed="rId2"/>
          <a:stretch>
            <a:fillRect/>
          </a:stretch>
        </p:blipFill>
        <p:spPr>
          <a:xfrm>
            <a:off x="6456947" y="3139239"/>
            <a:ext cx="2058737" cy="1782679"/>
          </a:xfrm>
          <a:prstGeom prst="rect">
            <a:avLst/>
          </a:prstGeom>
        </p:spPr>
      </p:pic>
      <p:pic>
        <p:nvPicPr>
          <p:cNvPr id="5" name="Image 4" descr="Utseus_logo.jpg"/>
          <p:cNvPicPr>
            <a:picLocks noChangeAspect="1"/>
          </p:cNvPicPr>
          <p:nvPr/>
        </p:nvPicPr>
        <p:blipFill>
          <a:blip r:embed="rId3"/>
          <a:stretch>
            <a:fillRect/>
          </a:stretch>
        </p:blipFill>
        <p:spPr>
          <a:xfrm>
            <a:off x="6122737" y="5280526"/>
            <a:ext cx="3021263" cy="1577473"/>
          </a:xfrm>
          <a:prstGeom prst="rect">
            <a:avLst/>
          </a:prstGeom>
        </p:spPr>
      </p:pic>
      <p:pic>
        <p:nvPicPr>
          <p:cNvPr id="6" name="Picture 3"/>
          <p:cNvPicPr>
            <a:picLocks noGrp="1" noChangeAspect="1" noChangeArrowheads="1"/>
          </p:cNvPicPr>
          <p:nvPr/>
        </p:nvPicPr>
        <p:blipFill>
          <a:blip r:embed="rId4"/>
          <a:srcRect/>
          <a:stretch>
            <a:fillRect/>
          </a:stretch>
        </p:blipFill>
        <p:spPr>
          <a:xfrm>
            <a:off x="5735053" y="1539039"/>
            <a:ext cx="3408947" cy="1600200"/>
          </a:xfrm>
          <a:prstGeom prst="rect">
            <a:avLst/>
          </a:prstGeom>
        </p:spPr>
      </p:pic>
    </p:spTree>
    <p:extLst>
      <p:ext uri="{BB962C8B-B14F-4D97-AF65-F5344CB8AC3E}">
        <p14:creationId xmlns:p14="http://schemas.microsoft.com/office/powerpoint/2010/main" val="20720404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0" y="0"/>
            <a:ext cx="9144000" cy="7010400"/>
          </a:xfrm>
          <a:solidFill>
            <a:schemeClr val="tx1">
              <a:lumMod val="50000"/>
              <a:lumOff val="50000"/>
            </a:schemeClr>
          </a:solidFill>
        </p:spPr>
        <p:txBody>
          <a:bodyPr rtlCol="0">
            <a:normAutofit/>
          </a:bodyPr>
          <a:lstStyle/>
          <a:p>
            <a:pPr algn="l" fontAlgn="auto">
              <a:spcAft>
                <a:spcPts val="0"/>
              </a:spcAft>
              <a:buFont typeface="Arial"/>
              <a:buNone/>
              <a:defRPr/>
            </a:pPr>
            <a:r>
              <a:rPr lang="fr-FR" sz="4000" b="1" dirty="0" smtClean="0">
                <a:solidFill>
                  <a:srgbClr val="FFDD1D"/>
                </a:solidFill>
                <a:ea typeface="Cambria"/>
              </a:rPr>
              <a:t>Autres </a:t>
            </a:r>
            <a:r>
              <a:rPr lang="fr-FR" sz="4000" b="1" dirty="0" smtClean="0">
                <a:solidFill>
                  <a:srgbClr val="FFDD1D"/>
                </a:solidFill>
                <a:ea typeface="Cambria"/>
              </a:rPr>
              <a:t>enseignements</a:t>
            </a:r>
          </a:p>
          <a:p>
            <a:pPr algn="l" fontAlgn="auto">
              <a:spcAft>
                <a:spcPts val="0"/>
              </a:spcAft>
              <a:buFont typeface="Arial"/>
              <a:buNone/>
              <a:defRPr/>
            </a:pPr>
            <a:r>
              <a:rPr lang="fr-FR" sz="2595" dirty="0" smtClean="0">
                <a:solidFill>
                  <a:srgbClr val="FFFFFF"/>
                </a:solidFill>
                <a:ea typeface="Cambria"/>
              </a:rPr>
              <a:t>Depuis  2011, Innovation par le design</a:t>
            </a:r>
          </a:p>
          <a:p>
            <a:pPr algn="l" fontAlgn="auto">
              <a:spcAft>
                <a:spcPts val="0"/>
              </a:spcAft>
              <a:buFont typeface="Arial"/>
              <a:buNone/>
              <a:defRPr/>
            </a:pPr>
            <a:r>
              <a:rPr lang="fr-FR" sz="2595" dirty="0" smtClean="0">
                <a:solidFill>
                  <a:srgbClr val="FFFFFF"/>
                </a:solidFill>
                <a:ea typeface="Cambria"/>
              </a:rPr>
              <a:t>Mastère et </a:t>
            </a:r>
            <a:r>
              <a:rPr lang="fr-FR" sz="2595" dirty="0">
                <a:solidFill>
                  <a:srgbClr val="FFFFFF"/>
                </a:solidFill>
                <a:ea typeface="Cambria"/>
              </a:rPr>
              <a:t>é</a:t>
            </a:r>
            <a:r>
              <a:rPr lang="fr-FR" sz="2595" dirty="0" smtClean="0">
                <a:solidFill>
                  <a:srgbClr val="FFFFFF"/>
                </a:solidFill>
                <a:ea typeface="Cambria"/>
              </a:rPr>
              <a:t>cole post diplôme </a:t>
            </a:r>
          </a:p>
          <a:p>
            <a:pPr algn="l" fontAlgn="auto">
              <a:spcAft>
                <a:spcPts val="0"/>
              </a:spcAft>
              <a:buFont typeface="Arial"/>
              <a:buNone/>
              <a:defRPr/>
            </a:pPr>
            <a:r>
              <a:rPr lang="fr-FR" sz="2595" dirty="0" smtClean="0">
                <a:solidFill>
                  <a:srgbClr val="FFFFFF"/>
                </a:solidFill>
                <a:ea typeface="Cambria"/>
              </a:rPr>
              <a:t>"Innovation</a:t>
            </a:r>
          </a:p>
          <a:p>
            <a:pPr algn="l">
              <a:defRPr/>
            </a:pPr>
            <a:r>
              <a:rPr lang="fr-FR" sz="3000" b="1" dirty="0" smtClean="0">
                <a:solidFill>
                  <a:srgbClr val="FFFFFF"/>
                </a:solidFill>
                <a:ea typeface="Cambria"/>
              </a:rPr>
              <a:t>Année 2010-2011 Professeur invité </a:t>
            </a:r>
          </a:p>
          <a:p>
            <a:pPr algn="l">
              <a:defRPr/>
            </a:pPr>
            <a:r>
              <a:rPr lang="fr-FR" sz="3000" b="1" dirty="0" smtClean="0">
                <a:solidFill>
                  <a:srgbClr val="FFFFFF"/>
                </a:solidFill>
                <a:ea typeface="Cambria"/>
              </a:rPr>
              <a:t>Ecole Nationale d’Architecture</a:t>
            </a:r>
          </a:p>
          <a:p>
            <a:pPr algn="l">
              <a:defRPr/>
            </a:pPr>
            <a:r>
              <a:rPr lang="fr-FR" sz="3000" b="1" dirty="0" smtClean="0">
                <a:solidFill>
                  <a:srgbClr val="FFFFFF"/>
                </a:solidFill>
                <a:ea typeface="Cambria"/>
              </a:rPr>
              <a:t>De Paris </a:t>
            </a:r>
            <a:r>
              <a:rPr lang="fr-FR" sz="3000" b="1" dirty="0" err="1">
                <a:solidFill>
                  <a:srgbClr val="FFFFFF"/>
                </a:solidFill>
                <a:ea typeface="Cambria"/>
              </a:rPr>
              <a:t>Malaquais</a:t>
            </a:r>
            <a:r>
              <a:rPr lang="fr-FR" sz="3000" b="1" dirty="0">
                <a:solidFill>
                  <a:srgbClr val="FFFFFF"/>
                </a:solidFill>
                <a:ea typeface="Cambria"/>
              </a:rPr>
              <a:t> (ENSAPM) </a:t>
            </a:r>
            <a:endParaRPr lang="fr-FR" sz="3000" b="1" dirty="0" smtClean="0">
              <a:solidFill>
                <a:srgbClr val="FFFFFF"/>
              </a:solidFill>
              <a:ea typeface="Cambria"/>
            </a:endParaRPr>
          </a:p>
          <a:p>
            <a:pPr algn="l">
              <a:defRPr/>
            </a:pPr>
            <a:r>
              <a:rPr lang="fr-FR" sz="3000" b="1" dirty="0" smtClean="0">
                <a:solidFill>
                  <a:srgbClr val="FFFFFF"/>
                </a:solidFill>
                <a:ea typeface="Cambria"/>
              </a:rPr>
              <a:t>et jury du diplôme final (2014-2015) </a:t>
            </a:r>
            <a:endParaRPr lang="fr-FR" sz="3000" b="1" dirty="0">
              <a:solidFill>
                <a:srgbClr val="FFFFFF"/>
              </a:solidFill>
              <a:ea typeface="Cambria"/>
            </a:endParaRPr>
          </a:p>
          <a:p>
            <a:pPr algn="l">
              <a:defRPr/>
            </a:pPr>
            <a:endParaRPr lang="fr-FR" b="1" dirty="0">
              <a:solidFill>
                <a:schemeClr val="accent3">
                  <a:lumMod val="60000"/>
                  <a:lumOff val="40000"/>
                </a:schemeClr>
              </a:solidFill>
              <a:ea typeface="Cambria"/>
            </a:endParaRPr>
          </a:p>
          <a:p>
            <a:pPr algn="l">
              <a:defRPr/>
            </a:pPr>
            <a:endParaRPr lang="fr-FR" b="1" dirty="0" smtClean="0">
              <a:solidFill>
                <a:srgbClr val="FFFFFF"/>
              </a:solidFill>
              <a:ea typeface="Cambria"/>
            </a:endParaRPr>
          </a:p>
        </p:txBody>
      </p:sp>
      <p:pic>
        <p:nvPicPr>
          <p:cNvPr id="4" name="Image 3" descr="logo_intitul_.jpg"/>
          <p:cNvPicPr>
            <a:picLocks noChangeAspect="1"/>
          </p:cNvPicPr>
          <p:nvPr/>
        </p:nvPicPr>
        <p:blipFill>
          <a:blip r:embed="rId2"/>
          <a:stretch>
            <a:fillRect/>
          </a:stretch>
        </p:blipFill>
        <p:spPr>
          <a:xfrm>
            <a:off x="5334000" y="1059406"/>
            <a:ext cx="3810000" cy="868947"/>
          </a:xfrm>
          <a:prstGeom prst="rect">
            <a:avLst/>
          </a:prstGeom>
        </p:spPr>
      </p:pic>
      <p:pic>
        <p:nvPicPr>
          <p:cNvPr id="8" name="Image 7"/>
          <p:cNvPicPr>
            <a:picLocks noChangeAspect="1"/>
          </p:cNvPicPr>
          <p:nvPr/>
        </p:nvPicPr>
        <p:blipFill>
          <a:blip r:embed="rId3"/>
          <a:stretch>
            <a:fillRect/>
          </a:stretch>
        </p:blipFill>
        <p:spPr>
          <a:xfrm>
            <a:off x="6711905" y="2037943"/>
            <a:ext cx="2310992" cy="2310992"/>
          </a:xfrm>
          <a:prstGeom prst="rect">
            <a:avLst/>
          </a:prstGeom>
        </p:spPr>
      </p:pic>
    </p:spTree>
    <p:extLst>
      <p:ext uri="{BB962C8B-B14F-4D97-AF65-F5344CB8AC3E}">
        <p14:creationId xmlns:p14="http://schemas.microsoft.com/office/powerpoint/2010/main" val="42785724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0" y="0"/>
            <a:ext cx="9144000" cy="7010400"/>
          </a:xfrm>
          <a:solidFill>
            <a:schemeClr val="tx1">
              <a:lumMod val="50000"/>
              <a:lumOff val="50000"/>
            </a:schemeClr>
          </a:solidFill>
        </p:spPr>
        <p:txBody>
          <a:bodyPr rtlCol="0">
            <a:normAutofit lnSpcReduction="10000"/>
          </a:bodyPr>
          <a:lstStyle/>
          <a:p>
            <a:pPr algn="l">
              <a:defRPr/>
            </a:pPr>
            <a:r>
              <a:rPr lang="fr-FR" b="1" dirty="0" smtClean="0">
                <a:solidFill>
                  <a:srgbClr val="FFDD1D"/>
                </a:solidFill>
                <a:ea typeface="Cambria"/>
              </a:rPr>
              <a:t>Invitations </a:t>
            </a:r>
            <a:r>
              <a:rPr lang="fr-FR" b="1" dirty="0">
                <a:solidFill>
                  <a:srgbClr val="FFDD1D"/>
                </a:solidFill>
                <a:ea typeface="Cambria"/>
              </a:rPr>
              <a:t>à l’étranger  </a:t>
            </a:r>
          </a:p>
          <a:p>
            <a:pPr algn="l">
              <a:defRPr/>
            </a:pPr>
            <a:r>
              <a:rPr lang="fr-FR" b="1" dirty="0">
                <a:solidFill>
                  <a:srgbClr val="FFFFFF"/>
                </a:solidFill>
                <a:ea typeface="Cambria"/>
              </a:rPr>
              <a:t>Février 2013</a:t>
            </a:r>
          </a:p>
          <a:p>
            <a:pPr algn="l">
              <a:defRPr/>
            </a:pPr>
            <a:r>
              <a:rPr lang="fr-FR" sz="2400" b="1" dirty="0">
                <a:solidFill>
                  <a:schemeClr val="accent3">
                    <a:lumMod val="60000"/>
                    <a:lumOff val="40000"/>
                  </a:schemeClr>
                </a:solidFill>
                <a:ea typeface="Cambria"/>
              </a:rPr>
              <a:t>Consulat General de France à VANCOUVER</a:t>
            </a:r>
          </a:p>
          <a:p>
            <a:pPr algn="l">
              <a:defRPr/>
            </a:pPr>
            <a:r>
              <a:rPr lang="fr-FR" sz="2400" b="1" dirty="0">
                <a:solidFill>
                  <a:schemeClr val="accent3">
                    <a:lumMod val="60000"/>
                    <a:lumOff val="40000"/>
                  </a:schemeClr>
                </a:solidFill>
                <a:ea typeface="Cambria"/>
              </a:rPr>
              <a:t> &amp; PETER WALL INSTITUTE, </a:t>
            </a:r>
            <a:endParaRPr lang="fr-FR" sz="2400" b="1" dirty="0" smtClean="0">
              <a:solidFill>
                <a:schemeClr val="accent3">
                  <a:lumMod val="60000"/>
                  <a:lumOff val="40000"/>
                </a:schemeClr>
              </a:solidFill>
              <a:ea typeface="Cambria"/>
            </a:endParaRPr>
          </a:p>
          <a:p>
            <a:pPr algn="l">
              <a:defRPr/>
            </a:pPr>
            <a:r>
              <a:rPr lang="fr-FR" sz="2400" b="1" dirty="0" err="1" smtClean="0">
                <a:solidFill>
                  <a:schemeClr val="accent3">
                    <a:lumMod val="60000"/>
                    <a:lumOff val="40000"/>
                  </a:schemeClr>
                </a:solidFill>
                <a:ea typeface="Cambria"/>
              </a:rPr>
              <a:t>University</a:t>
            </a:r>
            <a:r>
              <a:rPr lang="fr-FR" sz="2400" b="1" dirty="0" smtClean="0">
                <a:solidFill>
                  <a:schemeClr val="accent3">
                    <a:lumMod val="60000"/>
                    <a:lumOff val="40000"/>
                  </a:schemeClr>
                </a:solidFill>
                <a:ea typeface="Cambria"/>
              </a:rPr>
              <a:t> </a:t>
            </a:r>
            <a:r>
              <a:rPr lang="fr-FR" sz="2400" b="1" dirty="0">
                <a:solidFill>
                  <a:schemeClr val="accent3">
                    <a:lumMod val="60000"/>
                    <a:lumOff val="40000"/>
                  </a:schemeClr>
                </a:solidFill>
                <a:ea typeface="Cambria"/>
              </a:rPr>
              <a:t>of British </a:t>
            </a:r>
            <a:r>
              <a:rPr lang="fr-FR" sz="2400" b="1" dirty="0" smtClean="0">
                <a:solidFill>
                  <a:schemeClr val="accent3">
                    <a:lumMod val="60000"/>
                    <a:lumOff val="40000"/>
                  </a:schemeClr>
                </a:solidFill>
                <a:ea typeface="Cambria"/>
              </a:rPr>
              <a:t>Columbia </a:t>
            </a:r>
          </a:p>
          <a:p>
            <a:pPr algn="l">
              <a:defRPr/>
            </a:pPr>
            <a:r>
              <a:rPr lang="fr-FR" sz="2400" b="1" dirty="0">
                <a:solidFill>
                  <a:schemeClr val="accent3">
                    <a:lumMod val="60000"/>
                    <a:lumOff val="40000"/>
                  </a:schemeClr>
                </a:solidFill>
                <a:ea typeface="Cambria"/>
              </a:rPr>
              <a:t>FRENCH SCHOLARS LECTURE SERIES </a:t>
            </a:r>
            <a:endParaRPr lang="fr-FR" b="1" dirty="0">
              <a:solidFill>
                <a:schemeClr val="accent3">
                  <a:lumMod val="60000"/>
                  <a:lumOff val="40000"/>
                </a:schemeClr>
              </a:solidFill>
              <a:ea typeface="Cambria"/>
            </a:endParaRPr>
          </a:p>
          <a:p>
            <a:pPr algn="l">
              <a:defRPr/>
            </a:pPr>
            <a:r>
              <a:rPr lang="fr-FR" b="1" dirty="0" smtClean="0">
                <a:solidFill>
                  <a:srgbClr val="FFFFFF"/>
                </a:solidFill>
                <a:ea typeface="Cambria"/>
              </a:rPr>
              <a:t>Juin 2014 Quito Equateur</a:t>
            </a:r>
          </a:p>
          <a:p>
            <a:pPr algn="l">
              <a:defRPr/>
            </a:pPr>
            <a:r>
              <a:rPr lang="fr-FR" b="1" dirty="0" err="1">
                <a:solidFill>
                  <a:srgbClr val="FFFF00"/>
                </a:solidFill>
                <a:ea typeface="Cambria"/>
              </a:rPr>
              <a:t>Cumbre</a:t>
            </a:r>
            <a:r>
              <a:rPr lang="fr-FR" b="1" dirty="0">
                <a:solidFill>
                  <a:srgbClr val="FFFF00"/>
                </a:solidFill>
                <a:ea typeface="Cambria"/>
              </a:rPr>
              <a:t> </a:t>
            </a:r>
            <a:r>
              <a:rPr lang="fr-FR" b="1" dirty="0" err="1">
                <a:solidFill>
                  <a:srgbClr val="FFFF00"/>
                </a:solidFill>
                <a:ea typeface="Cambria"/>
              </a:rPr>
              <a:t>Buen</a:t>
            </a:r>
            <a:r>
              <a:rPr lang="fr-FR" b="1" dirty="0">
                <a:solidFill>
                  <a:srgbClr val="FFFF00"/>
                </a:solidFill>
                <a:ea typeface="Cambria"/>
              </a:rPr>
              <a:t> </a:t>
            </a:r>
            <a:r>
              <a:rPr lang="fr-FR" b="1" dirty="0" err="1">
                <a:solidFill>
                  <a:srgbClr val="FFFF00"/>
                </a:solidFill>
                <a:ea typeface="Cambria"/>
              </a:rPr>
              <a:t>Conocer</a:t>
            </a:r>
            <a:endParaRPr lang="fr-FR" b="1" dirty="0">
              <a:solidFill>
                <a:srgbClr val="FFFF00"/>
              </a:solidFill>
              <a:ea typeface="Cambria"/>
            </a:endParaRPr>
          </a:p>
          <a:p>
            <a:pPr algn="l">
              <a:defRPr/>
            </a:pPr>
            <a:r>
              <a:rPr lang="fr-FR" b="1" dirty="0" err="1">
                <a:solidFill>
                  <a:srgbClr val="FFFF00"/>
                </a:solidFill>
                <a:ea typeface="Cambria"/>
              </a:rPr>
              <a:t>Summit</a:t>
            </a:r>
            <a:r>
              <a:rPr lang="fr-FR" b="1" dirty="0">
                <a:solidFill>
                  <a:srgbClr val="FFFF00"/>
                </a:solidFill>
                <a:ea typeface="Cambria"/>
              </a:rPr>
              <a:t>  Good </a:t>
            </a:r>
            <a:r>
              <a:rPr lang="fr-FR" b="1" dirty="0" err="1">
                <a:solidFill>
                  <a:srgbClr val="FFFF00"/>
                </a:solidFill>
                <a:ea typeface="Cambria"/>
              </a:rPr>
              <a:t>Knowledge</a:t>
            </a:r>
            <a:r>
              <a:rPr lang="fr-FR" b="1" dirty="0">
                <a:solidFill>
                  <a:srgbClr val="FFFF00"/>
                </a:solidFill>
                <a:ea typeface="Cambria"/>
              </a:rPr>
              <a:t> / </a:t>
            </a:r>
            <a:r>
              <a:rPr lang="fr-FR" b="1" dirty="0" err="1">
                <a:solidFill>
                  <a:srgbClr val="FFFF00"/>
                </a:solidFill>
                <a:ea typeface="Cambria"/>
              </a:rPr>
              <a:t>Flok</a:t>
            </a:r>
            <a:r>
              <a:rPr lang="fr-FR" b="1" dirty="0">
                <a:solidFill>
                  <a:srgbClr val="FFFF00"/>
                </a:solidFill>
                <a:ea typeface="Cambria"/>
              </a:rPr>
              <a:t> society Project (27-31 of </a:t>
            </a:r>
            <a:r>
              <a:rPr lang="fr-FR" b="1" dirty="0" err="1">
                <a:solidFill>
                  <a:srgbClr val="FFFF00"/>
                </a:solidFill>
                <a:ea typeface="Cambria"/>
              </a:rPr>
              <a:t>June</a:t>
            </a:r>
            <a:r>
              <a:rPr lang="fr-FR" b="1" dirty="0">
                <a:solidFill>
                  <a:srgbClr val="FFFF00"/>
                </a:solidFill>
                <a:ea typeface="Cambria"/>
              </a:rPr>
              <a:t> 2014</a:t>
            </a:r>
            <a:r>
              <a:rPr lang="fr-FR" b="1" dirty="0">
                <a:solidFill>
                  <a:srgbClr val="FFFFFF"/>
                </a:solidFill>
                <a:ea typeface="Cambria"/>
              </a:rPr>
              <a:t>) </a:t>
            </a:r>
            <a:endParaRPr lang="fr-FR" b="1" dirty="0" smtClean="0">
              <a:solidFill>
                <a:srgbClr val="FFFFFF"/>
              </a:solidFill>
              <a:ea typeface="Cambria"/>
            </a:endParaRPr>
          </a:p>
          <a:p>
            <a:pPr algn="l">
              <a:defRPr/>
            </a:pPr>
            <a:r>
              <a:rPr lang="fr-FR" b="1" dirty="0" smtClean="0">
                <a:solidFill>
                  <a:srgbClr val="FFFFFF"/>
                </a:solidFill>
                <a:ea typeface="Cambria"/>
              </a:rPr>
              <a:t>Avril-Mai Quito Equateur</a:t>
            </a:r>
          </a:p>
          <a:p>
            <a:pPr algn="l">
              <a:defRPr/>
            </a:pPr>
            <a:r>
              <a:rPr lang="fr-FR" sz="2600" b="1" dirty="0">
                <a:solidFill>
                  <a:schemeClr val="accent6">
                    <a:lumMod val="60000"/>
                    <a:lumOff val="40000"/>
                  </a:schemeClr>
                </a:solidFill>
                <a:ea typeface="Cambria"/>
              </a:rPr>
              <a:t>SEMINARIO INTERNACIONAL</a:t>
            </a:r>
          </a:p>
          <a:p>
            <a:pPr algn="l">
              <a:defRPr/>
            </a:pPr>
            <a:r>
              <a:rPr lang="fr-FR" sz="2600" b="1" dirty="0">
                <a:solidFill>
                  <a:schemeClr val="accent6">
                    <a:lumMod val="60000"/>
                    <a:lumOff val="40000"/>
                  </a:schemeClr>
                </a:solidFill>
                <a:ea typeface="Cambria"/>
              </a:rPr>
              <a:t>CAPITALISMO COGNITIVO Y ECONOMÍA SOCIAL DEL </a:t>
            </a:r>
          </a:p>
          <a:p>
            <a:pPr algn="l">
              <a:defRPr/>
            </a:pPr>
            <a:r>
              <a:rPr lang="fr-FR" sz="2600" b="1" dirty="0" smtClean="0">
                <a:solidFill>
                  <a:schemeClr val="accent6">
                    <a:lumMod val="60000"/>
                    <a:lumOff val="40000"/>
                  </a:schemeClr>
                </a:solidFill>
                <a:ea typeface="Cambria"/>
              </a:rPr>
              <a:t>CONOCIMIENTO La </a:t>
            </a:r>
            <a:r>
              <a:rPr lang="fr-FR" sz="2600" b="1" dirty="0">
                <a:solidFill>
                  <a:schemeClr val="accent6">
                    <a:lumMod val="60000"/>
                    <a:lumOff val="40000"/>
                  </a:schemeClr>
                </a:solidFill>
                <a:ea typeface="Cambria"/>
              </a:rPr>
              <a:t>lucha </a:t>
            </a:r>
            <a:r>
              <a:rPr lang="fr-FR" sz="2600" b="1" dirty="0" err="1">
                <a:solidFill>
                  <a:schemeClr val="accent6">
                    <a:lumMod val="60000"/>
                    <a:lumOff val="40000"/>
                  </a:schemeClr>
                </a:solidFill>
                <a:ea typeface="Cambria"/>
              </a:rPr>
              <a:t>por</a:t>
            </a:r>
            <a:r>
              <a:rPr lang="fr-FR" sz="2600" b="1" dirty="0">
                <a:solidFill>
                  <a:schemeClr val="accent6">
                    <a:lumMod val="60000"/>
                    <a:lumOff val="40000"/>
                  </a:schemeClr>
                </a:solidFill>
                <a:ea typeface="Cambria"/>
              </a:rPr>
              <a:t> el </a:t>
            </a:r>
            <a:r>
              <a:rPr lang="fr-FR" sz="2600" b="1" dirty="0" err="1">
                <a:solidFill>
                  <a:schemeClr val="accent6">
                    <a:lumMod val="60000"/>
                    <a:lumOff val="40000"/>
                  </a:schemeClr>
                </a:solidFill>
                <a:ea typeface="Cambria"/>
              </a:rPr>
              <a:t>código</a:t>
            </a:r>
            <a:endParaRPr lang="fr-FR" sz="2600" b="1" dirty="0">
              <a:solidFill>
                <a:schemeClr val="accent6">
                  <a:lumMod val="60000"/>
                  <a:lumOff val="40000"/>
                </a:schemeClr>
              </a:solidFill>
              <a:ea typeface="Cambria"/>
            </a:endParaRPr>
          </a:p>
          <a:p>
            <a:pPr algn="l">
              <a:defRPr/>
            </a:pPr>
            <a:endParaRPr lang="fr-FR" b="1" dirty="0">
              <a:solidFill>
                <a:srgbClr val="FFFFFF"/>
              </a:solidFill>
              <a:ea typeface="Cambria"/>
            </a:endParaRPr>
          </a:p>
          <a:p>
            <a:pPr algn="l">
              <a:defRPr/>
            </a:pPr>
            <a:endParaRPr lang="fr-FR" b="1" dirty="0" smtClean="0">
              <a:solidFill>
                <a:srgbClr val="FFFFFF"/>
              </a:solidFill>
              <a:ea typeface="Cambria"/>
            </a:endParaRPr>
          </a:p>
        </p:txBody>
      </p:sp>
      <p:pic>
        <p:nvPicPr>
          <p:cNvPr id="9" name="Image 8" descr="Pasted Graphic.tiff"/>
          <p:cNvPicPr>
            <a:picLocks noChangeAspect="1"/>
          </p:cNvPicPr>
          <p:nvPr/>
        </p:nvPicPr>
        <p:blipFill>
          <a:blip r:embed="rId2"/>
          <a:stretch>
            <a:fillRect/>
          </a:stretch>
        </p:blipFill>
        <p:spPr>
          <a:xfrm>
            <a:off x="6093748" y="107766"/>
            <a:ext cx="3050252" cy="1525126"/>
          </a:xfrm>
          <a:prstGeom prst="rect">
            <a:avLst/>
          </a:prstGeom>
        </p:spPr>
      </p:pic>
      <p:pic>
        <p:nvPicPr>
          <p:cNvPr id="5" name="Image 4"/>
          <p:cNvPicPr>
            <a:picLocks noChangeAspect="1"/>
          </p:cNvPicPr>
          <p:nvPr/>
        </p:nvPicPr>
        <p:blipFill>
          <a:blip r:embed="rId3"/>
          <a:stretch>
            <a:fillRect/>
          </a:stretch>
        </p:blipFill>
        <p:spPr>
          <a:xfrm>
            <a:off x="6093747" y="4318840"/>
            <a:ext cx="2783397" cy="1486051"/>
          </a:xfrm>
          <a:prstGeom prst="rect">
            <a:avLst/>
          </a:prstGeom>
        </p:spPr>
      </p:pic>
    </p:spTree>
    <p:extLst>
      <p:ext uri="{BB962C8B-B14F-4D97-AF65-F5344CB8AC3E}">
        <p14:creationId xmlns:p14="http://schemas.microsoft.com/office/powerpoint/2010/main" val="1584122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0" y="-152400"/>
            <a:ext cx="9144000" cy="7010400"/>
          </a:xfrm>
          <a:solidFill>
            <a:schemeClr val="tx1">
              <a:lumMod val="65000"/>
              <a:lumOff val="35000"/>
            </a:schemeClr>
          </a:solidFill>
        </p:spPr>
        <p:txBody>
          <a:bodyPr rtlCol="0">
            <a:normAutofit fontScale="92500" lnSpcReduction="20000"/>
          </a:bodyPr>
          <a:lstStyle/>
          <a:p>
            <a:pPr algn="l" fontAlgn="auto">
              <a:spcAft>
                <a:spcPts val="0"/>
              </a:spcAft>
              <a:buFont typeface="Arial"/>
              <a:buNone/>
              <a:defRPr/>
            </a:pPr>
            <a:r>
              <a:rPr lang="en-GB" sz="2824" b="1" dirty="0" smtClean="0">
                <a:solidFill>
                  <a:srgbClr val="FFDD1D"/>
                </a:solidFill>
                <a:latin typeface="Cambria"/>
                <a:ea typeface="Cambria"/>
              </a:rPr>
              <a:t>7</a:t>
            </a:r>
            <a:r>
              <a:rPr lang="en-GB" sz="2824" b="1" dirty="0" smtClean="0">
                <a:solidFill>
                  <a:srgbClr val="FFDD1D"/>
                </a:solidFill>
                <a:latin typeface="Cambria"/>
                <a:ea typeface="Cambria"/>
                <a:cs typeface="+mn-cs"/>
              </a:rPr>
              <a:t>/0.5. </a:t>
            </a:r>
            <a:r>
              <a:rPr lang="fr-FR" sz="3600" b="1" dirty="0" smtClean="0">
                <a:solidFill>
                  <a:srgbClr val="FFDD1D"/>
                </a:solidFill>
                <a:latin typeface="+mj-lt"/>
                <a:ea typeface="Cambria"/>
              </a:rPr>
              <a:t>Invitations récentes</a:t>
            </a:r>
            <a:endParaRPr lang="fr-FR" sz="4000" b="1" dirty="0" smtClean="0">
              <a:solidFill>
                <a:srgbClr val="FFDD1D"/>
              </a:solidFill>
              <a:ea typeface="Cambria"/>
            </a:endParaRPr>
          </a:p>
          <a:p>
            <a:pPr algn="l" fontAlgn="auto">
              <a:spcAft>
                <a:spcPts val="0"/>
              </a:spcAft>
              <a:buFont typeface="Arial"/>
              <a:buNone/>
              <a:defRPr/>
            </a:pPr>
            <a:r>
              <a:rPr lang="fr-FR" sz="2400" dirty="0" err="1" smtClean="0">
                <a:solidFill>
                  <a:schemeClr val="accent6">
                    <a:lumMod val="60000"/>
                    <a:lumOff val="40000"/>
                  </a:schemeClr>
                </a:solidFill>
                <a:ea typeface="Cambria"/>
              </a:rPr>
              <a:t>Summer</a:t>
            </a:r>
            <a:r>
              <a:rPr lang="fr-FR" sz="2400" dirty="0" smtClean="0">
                <a:solidFill>
                  <a:schemeClr val="accent6">
                    <a:lumMod val="60000"/>
                    <a:lumOff val="40000"/>
                  </a:schemeClr>
                </a:solidFill>
                <a:ea typeface="Cambria"/>
              </a:rPr>
              <a:t> 2011  (</a:t>
            </a:r>
            <a:r>
              <a:rPr lang="fr-FR" sz="2400" dirty="0" err="1" smtClean="0">
                <a:solidFill>
                  <a:schemeClr val="accent6">
                    <a:lumMod val="60000"/>
                    <a:lumOff val="40000"/>
                  </a:schemeClr>
                </a:solidFill>
                <a:ea typeface="Cambria"/>
              </a:rPr>
              <a:t>August-September</a:t>
            </a:r>
            <a:r>
              <a:rPr lang="fr-FR" sz="2400" dirty="0" smtClean="0">
                <a:solidFill>
                  <a:schemeClr val="accent6">
                    <a:lumMod val="60000"/>
                    <a:lumOff val="40000"/>
                  </a:schemeClr>
                </a:solidFill>
                <a:ea typeface="Cambria"/>
              </a:rPr>
              <a:t>) </a:t>
            </a:r>
          </a:p>
          <a:p>
            <a:pPr algn="l" fontAlgn="auto">
              <a:spcAft>
                <a:spcPts val="0"/>
              </a:spcAft>
              <a:buFont typeface="Arial"/>
              <a:buNone/>
              <a:defRPr/>
            </a:pPr>
            <a:r>
              <a:rPr lang="fr-FR" sz="2400" dirty="0" smtClean="0">
                <a:solidFill>
                  <a:schemeClr val="accent6">
                    <a:lumMod val="60000"/>
                    <a:lumOff val="40000"/>
                  </a:schemeClr>
                </a:solidFill>
                <a:ea typeface="Cambria"/>
              </a:rPr>
              <a:t>7 lectures on Cognitive </a:t>
            </a:r>
            <a:r>
              <a:rPr lang="fr-FR" sz="2400" dirty="0" err="1" smtClean="0">
                <a:solidFill>
                  <a:schemeClr val="accent6">
                    <a:lumMod val="60000"/>
                    <a:lumOff val="40000"/>
                  </a:schemeClr>
                </a:solidFill>
                <a:ea typeface="Cambria"/>
              </a:rPr>
              <a:t>Capitalism</a:t>
            </a:r>
            <a:r>
              <a:rPr lang="fr-FR" sz="2400" dirty="0" smtClean="0">
                <a:solidFill>
                  <a:schemeClr val="accent6">
                    <a:lumMod val="60000"/>
                    <a:lumOff val="40000"/>
                  </a:schemeClr>
                </a:solidFill>
                <a:ea typeface="Cambria"/>
              </a:rPr>
              <a:t>, </a:t>
            </a:r>
          </a:p>
          <a:p>
            <a:pPr algn="l" fontAlgn="auto">
              <a:spcAft>
                <a:spcPts val="0"/>
              </a:spcAft>
              <a:buFont typeface="Arial"/>
              <a:buNone/>
              <a:defRPr/>
            </a:pPr>
            <a:r>
              <a:rPr lang="fr-FR" sz="2400" dirty="0" err="1" smtClean="0">
                <a:solidFill>
                  <a:schemeClr val="accent6">
                    <a:lumMod val="60000"/>
                    <a:lumOff val="40000"/>
                  </a:schemeClr>
                </a:solidFill>
                <a:ea typeface="Cambria"/>
              </a:rPr>
              <a:t>work</a:t>
            </a:r>
            <a:r>
              <a:rPr lang="fr-FR" sz="2400" dirty="0" smtClean="0">
                <a:solidFill>
                  <a:schemeClr val="accent6">
                    <a:lumMod val="60000"/>
                    <a:lumOff val="40000"/>
                  </a:schemeClr>
                </a:solidFill>
                <a:ea typeface="Cambria"/>
              </a:rPr>
              <a:t> in networks and innovation </a:t>
            </a:r>
          </a:p>
          <a:p>
            <a:pPr algn="l" fontAlgn="auto">
              <a:spcAft>
                <a:spcPts val="0"/>
              </a:spcAft>
              <a:buFont typeface="Arial"/>
              <a:buNone/>
              <a:defRPr/>
            </a:pPr>
            <a:r>
              <a:rPr lang="fr-FR" sz="2400" dirty="0" smtClean="0">
                <a:solidFill>
                  <a:schemeClr val="accent6">
                    <a:lumMod val="60000"/>
                    <a:lumOff val="40000"/>
                  </a:schemeClr>
                </a:solidFill>
                <a:ea typeface="Cambria"/>
              </a:rPr>
              <a:t> Program of Post graduation</a:t>
            </a:r>
          </a:p>
          <a:p>
            <a:pPr algn="l" fontAlgn="auto">
              <a:spcAft>
                <a:spcPts val="0"/>
              </a:spcAft>
              <a:buFont typeface="Arial"/>
              <a:buNone/>
              <a:defRPr/>
            </a:pPr>
            <a:r>
              <a:rPr lang="fr-FR" sz="2595" b="1" dirty="0" err="1" smtClean="0">
                <a:solidFill>
                  <a:schemeClr val="accent6">
                    <a:lumMod val="60000"/>
                    <a:lumOff val="40000"/>
                  </a:schemeClr>
                </a:solidFill>
                <a:ea typeface="Cambria"/>
              </a:rPr>
              <a:t>Universidad</a:t>
            </a:r>
            <a:endParaRPr lang="fr-FR" sz="2595" b="1" dirty="0" smtClean="0">
              <a:solidFill>
                <a:schemeClr val="accent6">
                  <a:lumMod val="60000"/>
                  <a:lumOff val="40000"/>
                </a:schemeClr>
              </a:solidFill>
              <a:ea typeface="Cambria"/>
            </a:endParaRPr>
          </a:p>
          <a:p>
            <a:pPr algn="l" fontAlgn="auto">
              <a:spcAft>
                <a:spcPts val="0"/>
              </a:spcAft>
              <a:buFont typeface="Arial"/>
              <a:buNone/>
              <a:defRPr/>
            </a:pPr>
            <a:r>
              <a:rPr lang="fr-FR" sz="2595" b="1" dirty="0" err="1" smtClean="0">
                <a:solidFill>
                  <a:schemeClr val="accent6">
                    <a:lumMod val="60000"/>
                    <a:lumOff val="40000"/>
                  </a:schemeClr>
                </a:solidFill>
                <a:ea typeface="Cambria"/>
              </a:rPr>
              <a:t>Federal</a:t>
            </a:r>
            <a:r>
              <a:rPr lang="fr-FR" sz="2595" b="1" dirty="0" smtClean="0">
                <a:solidFill>
                  <a:schemeClr val="accent6">
                    <a:lumMod val="60000"/>
                    <a:lumOff val="40000"/>
                  </a:schemeClr>
                </a:solidFill>
                <a:ea typeface="Cambria"/>
              </a:rPr>
              <a:t> do Rio de Janeiro </a:t>
            </a:r>
          </a:p>
          <a:p>
            <a:pPr algn="l" fontAlgn="auto">
              <a:spcAft>
                <a:spcPts val="0"/>
              </a:spcAft>
              <a:buFont typeface="Arial"/>
              <a:buNone/>
              <a:defRPr/>
            </a:pPr>
            <a:r>
              <a:rPr lang="fr-FR" sz="2595" b="1" dirty="0" err="1" smtClean="0">
                <a:solidFill>
                  <a:schemeClr val="accent6">
                    <a:lumMod val="60000"/>
                    <a:lumOff val="40000"/>
                  </a:schemeClr>
                </a:solidFill>
                <a:ea typeface="Cambria"/>
              </a:rPr>
              <a:t>Professor</a:t>
            </a:r>
            <a:r>
              <a:rPr lang="fr-FR" sz="2595" b="1" dirty="0" smtClean="0">
                <a:solidFill>
                  <a:schemeClr val="accent6">
                    <a:lumMod val="60000"/>
                    <a:lumOff val="40000"/>
                  </a:schemeClr>
                </a:solidFill>
                <a:ea typeface="Cambria"/>
              </a:rPr>
              <a:t> </a:t>
            </a:r>
            <a:r>
              <a:rPr lang="fr-FR" sz="2595" b="1" dirty="0" err="1" smtClean="0">
                <a:solidFill>
                  <a:schemeClr val="accent6">
                    <a:lumMod val="60000"/>
                    <a:lumOff val="40000"/>
                  </a:schemeClr>
                </a:solidFill>
                <a:ea typeface="Cambria"/>
              </a:rPr>
              <a:t>invited</a:t>
            </a:r>
            <a:r>
              <a:rPr lang="fr-FR" sz="2595" b="1" dirty="0" smtClean="0">
                <a:solidFill>
                  <a:schemeClr val="accent6">
                    <a:lumMod val="60000"/>
                    <a:lumOff val="40000"/>
                  </a:schemeClr>
                </a:solidFill>
                <a:ea typeface="Cambria"/>
              </a:rPr>
              <a:t>  2010-2011</a:t>
            </a:r>
          </a:p>
          <a:p>
            <a:pPr algn="l" fontAlgn="auto">
              <a:spcAft>
                <a:spcPts val="0"/>
              </a:spcAft>
              <a:buFont typeface="Arial"/>
              <a:buNone/>
              <a:defRPr/>
            </a:pPr>
            <a:r>
              <a:rPr lang="fr-FR" sz="2595" dirty="0" smtClean="0">
                <a:solidFill>
                  <a:schemeClr val="accent4">
                    <a:lumMod val="40000"/>
                    <a:lumOff val="60000"/>
                  </a:schemeClr>
                </a:solidFill>
                <a:ea typeface="Cambria"/>
              </a:rPr>
              <a:t>2004, 2006 2007,                           </a:t>
            </a:r>
          </a:p>
          <a:p>
            <a:pPr algn="l">
              <a:defRPr/>
            </a:pPr>
            <a:r>
              <a:rPr lang="fr-FR" sz="2595" dirty="0" err="1" smtClean="0">
                <a:solidFill>
                  <a:schemeClr val="accent4">
                    <a:lumMod val="40000"/>
                    <a:lumOff val="60000"/>
                  </a:schemeClr>
                </a:solidFill>
                <a:ea typeface="Cambria"/>
              </a:rPr>
              <a:t>Instituto</a:t>
            </a:r>
            <a:r>
              <a:rPr lang="fr-FR" sz="2595" dirty="0" smtClean="0">
                <a:solidFill>
                  <a:schemeClr val="accent4">
                    <a:lumMod val="40000"/>
                    <a:lumOff val="60000"/>
                  </a:schemeClr>
                </a:solidFill>
                <a:ea typeface="Cambria"/>
              </a:rPr>
              <a:t> de </a:t>
            </a:r>
            <a:r>
              <a:rPr lang="fr-FR" sz="2595" dirty="0" err="1" smtClean="0">
                <a:solidFill>
                  <a:schemeClr val="accent4">
                    <a:lumMod val="40000"/>
                    <a:lumOff val="60000"/>
                  </a:schemeClr>
                </a:solidFill>
                <a:ea typeface="Cambria"/>
              </a:rPr>
              <a:t>Investigaciones</a:t>
            </a:r>
            <a:endParaRPr lang="fr-FR" sz="2595" dirty="0" smtClean="0">
              <a:solidFill>
                <a:schemeClr val="accent4">
                  <a:lumMod val="40000"/>
                  <a:lumOff val="60000"/>
                </a:schemeClr>
              </a:solidFill>
              <a:ea typeface="Cambria"/>
            </a:endParaRPr>
          </a:p>
          <a:p>
            <a:pPr algn="l" fontAlgn="auto">
              <a:spcAft>
                <a:spcPts val="0"/>
              </a:spcAft>
              <a:buFont typeface="Arial"/>
              <a:buNone/>
              <a:defRPr/>
            </a:pPr>
            <a:r>
              <a:rPr lang="fr-FR" sz="2595" dirty="0" err="1" smtClean="0">
                <a:solidFill>
                  <a:schemeClr val="accent4">
                    <a:lumMod val="40000"/>
                    <a:lumOff val="60000"/>
                  </a:schemeClr>
                </a:solidFill>
                <a:ea typeface="Cambria"/>
              </a:rPr>
              <a:t>Economicas</a:t>
            </a:r>
            <a:r>
              <a:rPr lang="fr-FR" sz="2595" dirty="0" smtClean="0">
                <a:solidFill>
                  <a:schemeClr val="accent4">
                    <a:lumMod val="40000"/>
                    <a:lumOff val="60000"/>
                  </a:schemeClr>
                </a:solidFill>
                <a:ea typeface="Cambria"/>
              </a:rPr>
              <a:t>, </a:t>
            </a:r>
          </a:p>
          <a:p>
            <a:pPr algn="l" fontAlgn="auto">
              <a:spcAft>
                <a:spcPts val="0"/>
              </a:spcAft>
              <a:buFont typeface="Arial"/>
              <a:buNone/>
              <a:defRPr/>
            </a:pPr>
            <a:r>
              <a:rPr lang="fr-FR" sz="2595" dirty="0" err="1" smtClean="0">
                <a:solidFill>
                  <a:schemeClr val="accent4">
                    <a:lumMod val="40000"/>
                    <a:lumOff val="60000"/>
                  </a:schemeClr>
                </a:solidFill>
                <a:ea typeface="Cambria"/>
              </a:rPr>
              <a:t>Universidade</a:t>
            </a:r>
            <a:r>
              <a:rPr lang="fr-FR" sz="2595" dirty="0" smtClean="0">
                <a:solidFill>
                  <a:schemeClr val="accent4">
                    <a:lumMod val="40000"/>
                    <a:lumOff val="60000"/>
                  </a:schemeClr>
                </a:solidFill>
                <a:ea typeface="Cambria"/>
              </a:rPr>
              <a:t> </a:t>
            </a:r>
            <a:r>
              <a:rPr lang="fr-FR" sz="2595" dirty="0" err="1" smtClean="0">
                <a:solidFill>
                  <a:schemeClr val="accent4">
                    <a:lumMod val="40000"/>
                    <a:lumOff val="60000"/>
                  </a:schemeClr>
                </a:solidFill>
                <a:ea typeface="Cambria"/>
              </a:rPr>
              <a:t>Nacional</a:t>
            </a:r>
            <a:endParaRPr lang="fr-FR" sz="2595" dirty="0" smtClean="0">
              <a:solidFill>
                <a:schemeClr val="accent4">
                  <a:lumMod val="40000"/>
                  <a:lumOff val="60000"/>
                </a:schemeClr>
              </a:solidFill>
              <a:ea typeface="Cambria"/>
            </a:endParaRPr>
          </a:p>
          <a:p>
            <a:pPr algn="l">
              <a:defRPr/>
            </a:pPr>
            <a:r>
              <a:rPr lang="fr-FR" sz="2595" dirty="0" err="1" smtClean="0">
                <a:solidFill>
                  <a:schemeClr val="accent4">
                    <a:lumMod val="40000"/>
                    <a:lumOff val="60000"/>
                  </a:schemeClr>
                </a:solidFill>
                <a:ea typeface="Cambria"/>
              </a:rPr>
              <a:t>Autonoma</a:t>
            </a:r>
            <a:r>
              <a:rPr lang="fr-FR" sz="2595" dirty="0" smtClean="0">
                <a:solidFill>
                  <a:schemeClr val="accent4">
                    <a:lumMod val="40000"/>
                    <a:lumOff val="60000"/>
                  </a:schemeClr>
                </a:solidFill>
                <a:ea typeface="Cambria"/>
              </a:rPr>
              <a:t> de Mexico (Mexico City)</a:t>
            </a:r>
          </a:p>
          <a:p>
            <a:pPr algn="l">
              <a:defRPr/>
            </a:pPr>
            <a:endParaRPr lang="fr-FR" sz="2595" dirty="0" smtClean="0">
              <a:solidFill>
                <a:schemeClr val="bg1"/>
              </a:solidFill>
              <a:ea typeface="Cambria"/>
            </a:endParaRPr>
          </a:p>
          <a:p>
            <a:pPr algn="l" fontAlgn="auto">
              <a:spcAft>
                <a:spcPts val="0"/>
              </a:spcAft>
              <a:buFont typeface="Arial"/>
              <a:buNone/>
              <a:defRPr/>
            </a:pPr>
            <a:r>
              <a:rPr lang="fr-FR" sz="2595" b="1" dirty="0" smtClean="0">
                <a:solidFill>
                  <a:srgbClr val="109D5D"/>
                </a:solidFill>
                <a:ea typeface="Cambria"/>
              </a:rPr>
              <a:t>2005-2007 </a:t>
            </a:r>
            <a:r>
              <a:rPr lang="fr-FR" sz="2595" b="1" dirty="0" err="1" smtClean="0">
                <a:solidFill>
                  <a:srgbClr val="109D5D"/>
                </a:solidFill>
                <a:ea typeface="Cambria"/>
              </a:rPr>
              <a:t>Harpur</a:t>
            </a:r>
            <a:r>
              <a:rPr lang="fr-FR" sz="2595" b="1" dirty="0" smtClean="0">
                <a:solidFill>
                  <a:srgbClr val="109D5D"/>
                </a:solidFill>
                <a:ea typeface="Cambria"/>
              </a:rPr>
              <a:t> </a:t>
            </a:r>
            <a:r>
              <a:rPr lang="fr-FR" sz="2595" b="1" dirty="0" err="1" smtClean="0">
                <a:solidFill>
                  <a:srgbClr val="109D5D"/>
                </a:solidFill>
                <a:ea typeface="Cambria"/>
              </a:rPr>
              <a:t>College</a:t>
            </a:r>
            <a:endParaRPr lang="fr-FR" sz="2595" b="1" dirty="0" smtClean="0">
              <a:solidFill>
                <a:srgbClr val="109D5D"/>
              </a:solidFill>
              <a:ea typeface="Cambria"/>
            </a:endParaRPr>
          </a:p>
          <a:p>
            <a:pPr algn="l" fontAlgn="auto">
              <a:spcAft>
                <a:spcPts val="0"/>
              </a:spcAft>
              <a:buFont typeface="Arial"/>
              <a:buNone/>
              <a:defRPr/>
            </a:pPr>
            <a:r>
              <a:rPr lang="fr-FR" sz="2595" b="1" dirty="0" err="1" smtClean="0">
                <a:solidFill>
                  <a:srgbClr val="109D5D"/>
                </a:solidFill>
                <a:ea typeface="Cambria"/>
              </a:rPr>
              <a:t>Department</a:t>
            </a:r>
            <a:r>
              <a:rPr lang="fr-FR" sz="2595" b="1" dirty="0" smtClean="0">
                <a:solidFill>
                  <a:srgbClr val="109D5D"/>
                </a:solidFill>
                <a:ea typeface="Cambria"/>
              </a:rPr>
              <a:t> of </a:t>
            </a:r>
            <a:r>
              <a:rPr lang="fr-FR" sz="2595" b="1" dirty="0" err="1" smtClean="0">
                <a:solidFill>
                  <a:srgbClr val="109D5D"/>
                </a:solidFill>
                <a:ea typeface="Cambria"/>
              </a:rPr>
              <a:t>Sociology</a:t>
            </a:r>
            <a:endParaRPr lang="fr-FR" sz="2595" b="1" dirty="0" smtClean="0">
              <a:solidFill>
                <a:srgbClr val="109D5D"/>
              </a:solidFill>
              <a:ea typeface="Cambria"/>
            </a:endParaRPr>
          </a:p>
          <a:p>
            <a:pPr algn="l" fontAlgn="auto">
              <a:spcAft>
                <a:spcPts val="0"/>
              </a:spcAft>
              <a:buFont typeface="Arial"/>
              <a:buNone/>
              <a:defRPr/>
            </a:pPr>
            <a:r>
              <a:rPr lang="fr-FR" sz="2595" b="1" dirty="0" smtClean="0">
                <a:solidFill>
                  <a:srgbClr val="109D5D"/>
                </a:solidFill>
                <a:ea typeface="Cambria"/>
              </a:rPr>
              <a:t> &amp;</a:t>
            </a:r>
          </a:p>
          <a:p>
            <a:pPr algn="l" fontAlgn="auto">
              <a:spcAft>
                <a:spcPts val="0"/>
              </a:spcAft>
              <a:buFont typeface="Arial"/>
              <a:buNone/>
              <a:defRPr/>
            </a:pPr>
            <a:r>
              <a:rPr lang="fr-FR" sz="3459" b="1" dirty="0" smtClean="0">
                <a:solidFill>
                  <a:srgbClr val="109D5D"/>
                </a:solidFill>
                <a:ea typeface="Cambria"/>
              </a:rPr>
              <a:t>Fernand Braudel Center </a:t>
            </a:r>
          </a:p>
        </p:txBody>
      </p:sp>
      <p:graphicFrame>
        <p:nvGraphicFramePr>
          <p:cNvPr id="196611" name="Object 3"/>
          <p:cNvGraphicFramePr>
            <a:graphicFrameLocks noChangeAspect="1"/>
          </p:cNvGraphicFramePr>
          <p:nvPr/>
        </p:nvGraphicFramePr>
        <p:xfrm>
          <a:off x="7173200" y="57349"/>
          <a:ext cx="1970800" cy="952500"/>
        </p:xfrm>
        <a:graphic>
          <a:graphicData uri="http://schemas.openxmlformats.org/presentationml/2006/ole">
            <mc:AlternateContent xmlns:mc="http://schemas.openxmlformats.org/markup-compatibility/2006">
              <mc:Choice xmlns:v="urn:schemas-microsoft-com:vml" Requires="v">
                <p:oleObj spid="_x0000_s2049" name="Document" r:id="rId3" imgW="1739900" imgH="952500" progId="Word.Document.12">
                  <p:embed/>
                </p:oleObj>
              </mc:Choice>
              <mc:Fallback>
                <p:oleObj name="Document" r:id="rId3" imgW="1739900" imgH="952500"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200" y="57349"/>
                        <a:ext cx="19708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8" name="Image 7" descr="minerva.gif"/>
          <p:cNvPicPr>
            <a:picLocks noChangeAspect="1"/>
          </p:cNvPicPr>
          <p:nvPr/>
        </p:nvPicPr>
        <p:blipFill>
          <a:blip r:embed="rId5"/>
          <a:stretch>
            <a:fillRect/>
          </a:stretch>
        </p:blipFill>
        <p:spPr>
          <a:xfrm>
            <a:off x="5166142" y="1009849"/>
            <a:ext cx="3977858" cy="1292058"/>
          </a:xfrm>
          <a:prstGeom prst="rect">
            <a:avLst/>
          </a:prstGeom>
        </p:spPr>
      </p:pic>
      <p:pic>
        <p:nvPicPr>
          <p:cNvPr id="9" name="Image 8"/>
          <p:cNvPicPr>
            <a:picLocks noChangeAspect="1"/>
          </p:cNvPicPr>
          <p:nvPr/>
        </p:nvPicPr>
        <p:blipFill>
          <a:blip r:embed="rId6"/>
          <a:stretch>
            <a:fillRect/>
          </a:stretch>
        </p:blipFill>
        <p:spPr>
          <a:xfrm>
            <a:off x="4902200" y="5092700"/>
            <a:ext cx="4241800" cy="1917700"/>
          </a:xfrm>
          <a:prstGeom prst="rect">
            <a:avLst/>
          </a:prstGeom>
        </p:spPr>
      </p:pic>
      <p:pic>
        <p:nvPicPr>
          <p:cNvPr id="196612" name="Picture 4"/>
          <p:cNvPicPr>
            <a:picLocks noChangeAspect="1" noChangeArrowheads="1"/>
          </p:cNvPicPr>
          <p:nvPr/>
        </p:nvPicPr>
        <p:blipFill>
          <a:blip r:embed="rId7"/>
          <a:srcRect/>
          <a:stretch>
            <a:fillRect/>
          </a:stretch>
        </p:blipFill>
        <p:spPr bwMode="auto">
          <a:xfrm>
            <a:off x="22860000" y="-64442975"/>
            <a:ext cx="0" cy="135610600"/>
          </a:xfrm>
          <a:prstGeom prst="rect">
            <a:avLst/>
          </a:prstGeom>
          <a:noFill/>
          <a:ln w="9525">
            <a:noFill/>
            <a:miter lim="800000"/>
            <a:headEnd/>
            <a:tailEnd/>
          </a:ln>
          <a:effectLst/>
        </p:spPr>
      </p:pic>
      <p:pic>
        <p:nvPicPr>
          <p:cNvPr id="11" name="Image 10"/>
          <p:cNvPicPr>
            <a:picLocks noChangeAspect="1"/>
          </p:cNvPicPr>
          <p:nvPr/>
        </p:nvPicPr>
        <p:blipFill>
          <a:blip r:embed="rId8"/>
          <a:stretch>
            <a:fillRect/>
          </a:stretch>
        </p:blipFill>
        <p:spPr>
          <a:xfrm>
            <a:off x="6858000" y="2480735"/>
            <a:ext cx="2286000" cy="2311400"/>
          </a:xfrm>
          <a:prstGeom prst="rect">
            <a:avLst/>
          </a:prstGeom>
        </p:spPr>
      </p:pic>
      <p:pic>
        <p:nvPicPr>
          <p:cNvPr id="13" name="Image 12"/>
          <p:cNvPicPr>
            <a:picLocks noChangeAspect="1"/>
          </p:cNvPicPr>
          <p:nvPr/>
        </p:nvPicPr>
        <p:blipFill>
          <a:blip r:embed="rId9"/>
          <a:stretch>
            <a:fillRect/>
          </a:stretch>
        </p:blipFill>
        <p:spPr>
          <a:xfrm>
            <a:off x="4902200" y="2480735"/>
            <a:ext cx="1955800" cy="2311400"/>
          </a:xfrm>
          <a:prstGeom prst="rect">
            <a:avLst/>
          </a:prstGeom>
        </p:spPr>
      </p:pic>
    </p:spTree>
    <p:extLst>
      <p:ext uri="{BB962C8B-B14F-4D97-AF65-F5344CB8AC3E}">
        <p14:creationId xmlns:p14="http://schemas.microsoft.com/office/powerpoint/2010/main" val="14341366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0" y="0"/>
            <a:ext cx="9144000" cy="7010400"/>
          </a:xfrm>
          <a:solidFill>
            <a:schemeClr val="tx1">
              <a:lumMod val="65000"/>
              <a:lumOff val="35000"/>
            </a:schemeClr>
          </a:solidFill>
        </p:spPr>
        <p:txBody>
          <a:bodyPr rtlCol="0">
            <a:normAutofit/>
          </a:bodyPr>
          <a:lstStyle/>
          <a:p>
            <a:pPr algn="l" fontAlgn="auto">
              <a:spcAft>
                <a:spcPts val="0"/>
              </a:spcAft>
              <a:buFont typeface="Arial"/>
              <a:buNone/>
              <a:defRPr/>
            </a:pPr>
            <a:r>
              <a:rPr lang="fr-FR" sz="3027" b="1" dirty="0" smtClean="0">
                <a:solidFill>
                  <a:srgbClr val="FFDD1D"/>
                </a:solidFill>
                <a:latin typeface="Cambria"/>
                <a:ea typeface="Cambria"/>
                <a:cs typeface="+mn-cs"/>
              </a:rPr>
              <a:t>. ¨Principaux domaine de</a:t>
            </a:r>
            <a:r>
              <a:rPr lang="fr-FR" sz="3027" dirty="0" smtClean="0">
                <a:solidFill>
                  <a:srgbClr val="FFDD1D"/>
                </a:solidFill>
                <a:ea typeface="Cambria"/>
                <a:cs typeface="+mn-cs"/>
              </a:rPr>
              <a:t> </a:t>
            </a:r>
            <a:r>
              <a:rPr lang="fr-FR" sz="3600" b="1" dirty="0" smtClean="0">
                <a:solidFill>
                  <a:srgbClr val="FFDD1D"/>
                </a:solidFill>
                <a:ea typeface="Cambria"/>
              </a:rPr>
              <a:t>re</a:t>
            </a:r>
            <a:r>
              <a:rPr lang="fr-FR" sz="3600" b="1" dirty="0" smtClean="0">
                <a:solidFill>
                  <a:srgbClr val="FFDD1D"/>
                </a:solidFill>
                <a:ea typeface="Cambria"/>
                <a:cs typeface="+mn-cs"/>
              </a:rPr>
              <a:t>cherche</a:t>
            </a:r>
            <a:endParaRPr lang="fr-FR" sz="3027" dirty="0" smtClean="0">
              <a:solidFill>
                <a:srgbClr val="FFDD1D"/>
              </a:solidFill>
              <a:cs typeface="Cambria"/>
            </a:endParaRPr>
          </a:p>
          <a:p>
            <a:pPr algn="l">
              <a:defRPr/>
            </a:pPr>
            <a:r>
              <a:rPr lang="fr-FR" sz="3027" dirty="0" smtClean="0">
                <a:solidFill>
                  <a:srgbClr val="19FF98"/>
                </a:solidFill>
                <a:ea typeface="Cambria"/>
              </a:rPr>
              <a:t>- Transformations systémiques du capitalisme, de l’entreprise et du salariat</a:t>
            </a:r>
          </a:p>
          <a:p>
            <a:pPr algn="l">
              <a:buFontTx/>
              <a:buChar char="-"/>
              <a:defRPr/>
            </a:pPr>
            <a:r>
              <a:rPr lang="fr-FR" sz="3027" dirty="0" smtClean="0">
                <a:solidFill>
                  <a:schemeClr val="bg1"/>
                </a:solidFill>
                <a:ea typeface="Cambria"/>
              </a:rPr>
              <a:t>Economie des migrations internationales</a:t>
            </a:r>
          </a:p>
          <a:p>
            <a:pPr algn="l">
              <a:defRPr/>
            </a:pPr>
            <a:r>
              <a:rPr lang="fr-FR" sz="3027" dirty="0" smtClean="0">
                <a:solidFill>
                  <a:srgbClr val="FFDD1D"/>
                </a:solidFill>
                <a:ea typeface="Cambria"/>
              </a:rPr>
              <a:t>- Economie de l’innovation </a:t>
            </a:r>
          </a:p>
          <a:p>
            <a:pPr algn="l">
              <a:buFontTx/>
              <a:buChar char="-"/>
              <a:defRPr/>
            </a:pPr>
            <a:r>
              <a:rPr lang="fr-FR" sz="3027" dirty="0" smtClean="0">
                <a:solidFill>
                  <a:schemeClr val="bg1"/>
                </a:solidFill>
                <a:ea typeface="Cambria"/>
              </a:rPr>
              <a:t> Modèles économiques de l’économie numérique</a:t>
            </a:r>
          </a:p>
          <a:p>
            <a:pPr algn="l">
              <a:buFontTx/>
              <a:buChar char="-"/>
              <a:defRPr/>
            </a:pPr>
            <a:r>
              <a:rPr lang="fr-FR" sz="3027" dirty="0" smtClean="0">
                <a:solidFill>
                  <a:srgbClr val="FF0000"/>
                </a:solidFill>
                <a:ea typeface="Cambria"/>
              </a:rPr>
              <a:t> Droits de la propriété intellectuelles et valorisation des intangibles difficilement codifiables</a:t>
            </a:r>
          </a:p>
          <a:p>
            <a:pPr algn="l">
              <a:buFontTx/>
              <a:buChar char="-"/>
              <a:defRPr/>
            </a:pPr>
            <a:r>
              <a:rPr lang="fr-FR" sz="3027" dirty="0" smtClean="0">
                <a:solidFill>
                  <a:schemeClr val="bg1"/>
                </a:solidFill>
                <a:ea typeface="Cambria"/>
              </a:rPr>
              <a:t> Economie de la coopération et de la contribution</a:t>
            </a:r>
          </a:p>
          <a:p>
            <a:pPr algn="l">
              <a:buFontTx/>
              <a:buChar char="-"/>
              <a:defRPr/>
            </a:pPr>
            <a:r>
              <a:rPr lang="fr-FR" sz="3027" dirty="0" smtClean="0">
                <a:solidFill>
                  <a:schemeClr val="accent6">
                    <a:lumMod val="75000"/>
                  </a:schemeClr>
                </a:solidFill>
                <a:ea typeface="Cambria"/>
              </a:rPr>
              <a:t> Projet </a:t>
            </a:r>
            <a:r>
              <a:rPr lang="fr-FR" sz="3027" dirty="0" err="1" smtClean="0">
                <a:solidFill>
                  <a:schemeClr val="accent6">
                    <a:lumMod val="75000"/>
                  </a:schemeClr>
                </a:solidFill>
                <a:ea typeface="Cambria"/>
              </a:rPr>
              <a:t>Pole-N</a:t>
            </a:r>
            <a:r>
              <a:rPr lang="fr-FR" sz="3027" dirty="0" smtClean="0">
                <a:solidFill>
                  <a:schemeClr val="accent6">
                    <a:lumMod val="75000"/>
                  </a:schemeClr>
                </a:solidFill>
                <a:ea typeface="Cambria"/>
              </a:rPr>
              <a:t> avec Philippe Botte Veolia (Région Alsace)</a:t>
            </a:r>
          </a:p>
          <a:p>
            <a:pPr algn="l">
              <a:buFontTx/>
              <a:buChar char="-"/>
              <a:defRPr/>
            </a:pPr>
            <a:r>
              <a:rPr lang="fr-FR" sz="3027" dirty="0" smtClean="0">
                <a:solidFill>
                  <a:srgbClr val="14E49A"/>
                </a:solidFill>
                <a:ea typeface="Cambria"/>
              </a:rPr>
              <a:t> Projet Building Life Management in China </a:t>
            </a:r>
            <a:r>
              <a:rPr lang="fr-FR" sz="3027" dirty="0" err="1" smtClean="0">
                <a:solidFill>
                  <a:srgbClr val="14E49A"/>
                </a:solidFill>
                <a:ea typeface="Cambria"/>
              </a:rPr>
              <a:t>through</a:t>
            </a:r>
            <a:r>
              <a:rPr lang="fr-FR" sz="3027" dirty="0" smtClean="0">
                <a:solidFill>
                  <a:srgbClr val="14E49A"/>
                </a:solidFill>
                <a:ea typeface="Cambria"/>
              </a:rPr>
              <a:t> </a:t>
            </a:r>
            <a:r>
              <a:rPr lang="fr-FR" sz="3027" dirty="0" err="1" smtClean="0">
                <a:solidFill>
                  <a:srgbClr val="14E49A"/>
                </a:solidFill>
                <a:ea typeface="Cambria"/>
              </a:rPr>
              <a:t>serious</a:t>
            </a:r>
            <a:r>
              <a:rPr lang="fr-FR" sz="3027" dirty="0" smtClean="0">
                <a:solidFill>
                  <a:srgbClr val="14E49A"/>
                </a:solidFill>
                <a:ea typeface="Cambria"/>
              </a:rPr>
              <a:t> gaming. </a:t>
            </a:r>
          </a:p>
          <a:p>
            <a:pPr algn="l">
              <a:buFontTx/>
              <a:buChar char="-"/>
              <a:defRPr/>
            </a:pPr>
            <a:endParaRPr lang="fr-FR" sz="3027" dirty="0" smtClean="0">
              <a:solidFill>
                <a:schemeClr val="bg1"/>
              </a:solidFill>
              <a:ea typeface="Cambria"/>
            </a:endParaRPr>
          </a:p>
          <a:p>
            <a:pPr algn="l">
              <a:defRPr/>
            </a:pPr>
            <a:endParaRPr lang="fr-FR" sz="5400" dirty="0" smtClean="0">
              <a:solidFill>
                <a:schemeClr val="bg1"/>
              </a:solidFill>
              <a:latin typeface="Cambria"/>
              <a:ea typeface="Cambria"/>
            </a:endParaRPr>
          </a:p>
          <a:p>
            <a:pPr algn="l">
              <a:defRPr/>
            </a:pPr>
            <a:endParaRPr lang="pt-BR" sz="5400" dirty="0" smtClean="0">
              <a:solidFill>
                <a:schemeClr val="bg1"/>
              </a:solidFill>
              <a:latin typeface="Cambria"/>
              <a:ea typeface="Cambria"/>
            </a:endParaRPr>
          </a:p>
          <a:p>
            <a:pPr algn="l">
              <a:defRPr/>
            </a:pPr>
            <a:endParaRPr lang="pt-BR" sz="4800" dirty="0" smtClean="0">
              <a:solidFill>
                <a:schemeClr val="bg1"/>
              </a:solidFill>
              <a:latin typeface="Cambria"/>
              <a:cs typeface="Cambria"/>
            </a:endParaRPr>
          </a:p>
          <a:p>
            <a:pPr algn="l">
              <a:defRPr/>
            </a:pPr>
            <a:endParaRPr lang="pt-BR" sz="4480" dirty="0" smtClean="0">
              <a:solidFill>
                <a:srgbClr val="FFFF00"/>
              </a:solidFill>
              <a:latin typeface="Cambria"/>
              <a:ea typeface="Cambria"/>
            </a:endParaRPr>
          </a:p>
        </p:txBody>
      </p:sp>
    </p:spTree>
    <p:extLst>
      <p:ext uri="{BB962C8B-B14F-4D97-AF65-F5344CB8AC3E}">
        <p14:creationId xmlns:p14="http://schemas.microsoft.com/office/powerpoint/2010/main" val="281689879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0"/>
            <a:ext cx="9144000" cy="5898768"/>
          </a:xfrm>
        </p:spPr>
        <p:txBody>
          <a:bodyPr>
            <a:normAutofit/>
          </a:bodyPr>
          <a:lstStyle/>
          <a:p>
            <a:pPr algn="l"/>
            <a:r>
              <a:rPr lang="fr-FR" sz="3200" b="1" dirty="0" smtClean="0">
                <a:solidFill>
                  <a:srgbClr val="FFFF00"/>
                </a:solidFill>
              </a:rPr>
              <a:t/>
            </a:r>
            <a:br>
              <a:rPr lang="fr-FR" sz="3200" b="1" dirty="0" smtClean="0">
                <a:solidFill>
                  <a:srgbClr val="FFFF00"/>
                </a:solidFill>
              </a:rPr>
            </a:br>
            <a:endParaRPr lang="fr-FR" sz="3200" dirty="0"/>
          </a:p>
        </p:txBody>
      </p:sp>
      <p:sp>
        <p:nvSpPr>
          <p:cNvPr id="3" name="Sous-titre 2"/>
          <p:cNvSpPr>
            <a:spLocks noGrp="1"/>
          </p:cNvSpPr>
          <p:nvPr>
            <p:ph type="subTitle" idx="1"/>
          </p:nvPr>
        </p:nvSpPr>
        <p:spPr>
          <a:xfrm>
            <a:off x="0" y="5898768"/>
            <a:ext cx="3681860" cy="959232"/>
          </a:xfrm>
        </p:spPr>
        <p:txBody>
          <a:bodyPr>
            <a:normAutofit/>
          </a:bodyPr>
          <a:lstStyle/>
          <a:p>
            <a:pPr algn="l" defTabSz="860425">
              <a:defRPr/>
            </a:pPr>
            <a:r>
              <a:rPr lang="es-ES_tradnl" sz="2000" b="1" dirty="0" smtClean="0">
                <a:solidFill>
                  <a:schemeClr val="accent6">
                    <a:lumMod val="60000"/>
                    <a:lumOff val="40000"/>
                  </a:schemeClr>
                </a:solidFill>
                <a:latin typeface="Arial Narrow"/>
                <a:cs typeface="Arial Narrow"/>
              </a:rPr>
              <a:t>Carnets </a:t>
            </a:r>
            <a:r>
              <a:rPr lang="es-ES_tradnl" sz="2000" b="1" dirty="0" err="1" smtClean="0">
                <a:solidFill>
                  <a:schemeClr val="accent6">
                    <a:lumMod val="60000"/>
                    <a:lumOff val="40000"/>
                  </a:schemeClr>
                </a:solidFill>
                <a:latin typeface="Arial Narrow"/>
                <a:cs typeface="Arial Narrow"/>
              </a:rPr>
              <a:t>Nord</a:t>
            </a:r>
            <a:r>
              <a:rPr lang="es-ES_tradnl" sz="2000" b="1" dirty="0" smtClean="0">
                <a:solidFill>
                  <a:schemeClr val="accent6">
                    <a:lumMod val="60000"/>
                    <a:lumOff val="40000"/>
                  </a:schemeClr>
                </a:solidFill>
                <a:latin typeface="Arial Narrow"/>
                <a:cs typeface="Arial Narrow"/>
              </a:rPr>
              <a:t> </a:t>
            </a:r>
          </a:p>
          <a:p>
            <a:pPr algn="l" defTabSz="860425">
              <a:defRPr/>
            </a:pPr>
            <a:r>
              <a:rPr lang="es-ES_tradnl" sz="2000" b="1" dirty="0" err="1">
                <a:solidFill>
                  <a:schemeClr val="accent6">
                    <a:lumMod val="60000"/>
                    <a:lumOff val="40000"/>
                  </a:schemeClr>
                </a:solidFill>
                <a:latin typeface="Arial Narrow"/>
                <a:cs typeface="Arial Narrow"/>
              </a:rPr>
              <a:t>E</a:t>
            </a:r>
            <a:r>
              <a:rPr lang="es-ES_tradnl" sz="2000" b="1" dirty="0" err="1" smtClean="0">
                <a:solidFill>
                  <a:schemeClr val="accent6">
                    <a:lumMod val="60000"/>
                    <a:lumOff val="40000"/>
                  </a:schemeClr>
                </a:solidFill>
                <a:latin typeface="Arial Narrow"/>
                <a:cs typeface="Arial Narrow"/>
              </a:rPr>
              <a:t>ditions</a:t>
            </a:r>
            <a:r>
              <a:rPr lang="es-ES_tradnl" sz="2000" b="1" dirty="0" smtClean="0">
                <a:solidFill>
                  <a:schemeClr val="accent6">
                    <a:lumMod val="60000"/>
                    <a:lumOff val="40000"/>
                  </a:schemeClr>
                </a:solidFill>
                <a:latin typeface="Arial Narrow"/>
                <a:cs typeface="Arial Narrow"/>
              </a:rPr>
              <a:t> Montparnasse Paris 2010</a:t>
            </a:r>
          </a:p>
        </p:txBody>
      </p:sp>
      <p:pic>
        <p:nvPicPr>
          <p:cNvPr id="9" name="Image 8"/>
          <p:cNvPicPr>
            <a:picLocks noChangeAspect="1"/>
          </p:cNvPicPr>
          <p:nvPr/>
        </p:nvPicPr>
        <p:blipFill>
          <a:blip r:embed="rId2"/>
          <a:stretch>
            <a:fillRect/>
          </a:stretch>
        </p:blipFill>
        <p:spPr>
          <a:xfrm>
            <a:off x="627323" y="0"/>
            <a:ext cx="3681860" cy="5694247"/>
          </a:xfrm>
          <a:prstGeom prst="rect">
            <a:avLst/>
          </a:prstGeom>
        </p:spPr>
      </p:pic>
      <p:pic>
        <p:nvPicPr>
          <p:cNvPr id="6" name="Image 5" descr="Pasted Graphic.tiff"/>
          <p:cNvPicPr>
            <a:picLocks noChangeAspect="1"/>
          </p:cNvPicPr>
          <p:nvPr/>
        </p:nvPicPr>
        <p:blipFill>
          <a:blip r:embed="rId3"/>
          <a:stretch>
            <a:fillRect/>
          </a:stretch>
        </p:blipFill>
        <p:spPr>
          <a:xfrm>
            <a:off x="4697273" y="0"/>
            <a:ext cx="3702737" cy="5694247"/>
          </a:xfrm>
          <a:prstGeom prst="rect">
            <a:avLst/>
          </a:prstGeom>
        </p:spPr>
      </p:pic>
      <p:sp>
        <p:nvSpPr>
          <p:cNvPr id="8" name="ZoneTexte 7"/>
          <p:cNvSpPr txBox="1"/>
          <p:nvPr/>
        </p:nvSpPr>
        <p:spPr>
          <a:xfrm>
            <a:off x="4951696" y="5930901"/>
            <a:ext cx="4314514" cy="830997"/>
          </a:xfrm>
          <a:prstGeom prst="rect">
            <a:avLst/>
          </a:prstGeom>
          <a:noFill/>
        </p:spPr>
        <p:txBody>
          <a:bodyPr wrap="square" rtlCol="0">
            <a:spAutoFit/>
          </a:bodyPr>
          <a:lstStyle/>
          <a:p>
            <a:r>
              <a:rPr lang="fr-FR" sz="2400" dirty="0" err="1" smtClean="0">
                <a:solidFill>
                  <a:srgbClr val="FAC090"/>
                </a:solidFill>
              </a:rPr>
              <a:t>Traficantes</a:t>
            </a:r>
            <a:r>
              <a:rPr lang="fr-FR" sz="2400" dirty="0" smtClean="0">
                <a:solidFill>
                  <a:srgbClr val="FAC090"/>
                </a:solidFill>
              </a:rPr>
              <a:t> de </a:t>
            </a:r>
            <a:r>
              <a:rPr lang="fr-FR" sz="2400" dirty="0" err="1" smtClean="0">
                <a:solidFill>
                  <a:srgbClr val="FAC090"/>
                </a:solidFill>
              </a:rPr>
              <a:t>suenos</a:t>
            </a:r>
            <a:r>
              <a:rPr lang="fr-FR" sz="2400" dirty="0" smtClean="0">
                <a:solidFill>
                  <a:srgbClr val="FAC090"/>
                </a:solidFill>
              </a:rPr>
              <a:t>, </a:t>
            </a:r>
            <a:r>
              <a:rPr lang="fr-FR" sz="2400" dirty="0" err="1" smtClean="0">
                <a:solidFill>
                  <a:srgbClr val="FAC090"/>
                </a:solidFill>
              </a:rPr>
              <a:t>Mapas</a:t>
            </a:r>
            <a:r>
              <a:rPr lang="fr-FR" sz="2400" dirty="0" smtClean="0">
                <a:solidFill>
                  <a:srgbClr val="FAC090"/>
                </a:solidFill>
              </a:rPr>
              <a:t>,</a:t>
            </a:r>
          </a:p>
          <a:p>
            <a:r>
              <a:rPr lang="fr-FR" sz="2400" dirty="0" smtClean="0">
                <a:solidFill>
                  <a:srgbClr val="FAC090"/>
                </a:solidFill>
              </a:rPr>
              <a:t> Madrid, 2012</a:t>
            </a:r>
            <a:endParaRPr lang="fr-FR" sz="2400" dirty="0">
              <a:solidFill>
                <a:srgbClr val="FAC090"/>
              </a:solidFill>
            </a:endParaRPr>
          </a:p>
        </p:txBody>
      </p:sp>
    </p:spTree>
    <p:extLst>
      <p:ext uri="{BB962C8B-B14F-4D97-AF65-F5344CB8AC3E}">
        <p14:creationId xmlns:p14="http://schemas.microsoft.com/office/powerpoint/2010/main" val="4889092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293638"/>
            <a:ext cx="9144000" cy="5898768"/>
          </a:xfrm>
        </p:spPr>
        <p:txBody>
          <a:bodyPr>
            <a:normAutofit/>
          </a:bodyPr>
          <a:lstStyle/>
          <a:p>
            <a:pPr algn="l"/>
            <a:r>
              <a:rPr lang="fr-FR" sz="3200" b="1" dirty="0" smtClean="0">
                <a:solidFill>
                  <a:srgbClr val="FFFF00"/>
                </a:solidFill>
              </a:rPr>
              <a:t/>
            </a:r>
            <a:br>
              <a:rPr lang="fr-FR" sz="3200" b="1" dirty="0" smtClean="0">
                <a:solidFill>
                  <a:srgbClr val="FFFF00"/>
                </a:solidFill>
              </a:rPr>
            </a:br>
            <a:r>
              <a:rPr lang="fr-FR" sz="3200" b="1" dirty="0" smtClean="0">
                <a:solidFill>
                  <a:srgbClr val="FFFF00"/>
                </a:solidFill>
              </a:rPr>
              <a:t/>
            </a:r>
            <a:br>
              <a:rPr lang="fr-FR" sz="3200" b="1" dirty="0" smtClean="0">
                <a:solidFill>
                  <a:srgbClr val="FFFF00"/>
                </a:solidFill>
              </a:rPr>
            </a:br>
            <a:r>
              <a:rPr lang="fr-FR" sz="3200" b="1" dirty="0" smtClean="0">
                <a:solidFill>
                  <a:srgbClr val="FFFF00"/>
                </a:solidFill>
              </a:rPr>
              <a:t/>
            </a:r>
            <a:br>
              <a:rPr lang="fr-FR" sz="3200" b="1" dirty="0" smtClean="0">
                <a:solidFill>
                  <a:srgbClr val="FFFF00"/>
                </a:solidFill>
              </a:rPr>
            </a:br>
            <a:r>
              <a:rPr lang="fr-FR" sz="3200" b="1" dirty="0" smtClean="0">
                <a:solidFill>
                  <a:srgbClr val="FFFF00"/>
                </a:solidFill>
              </a:rPr>
              <a:t/>
            </a:r>
            <a:br>
              <a:rPr lang="fr-FR" sz="3200" b="1" dirty="0" smtClean="0">
                <a:solidFill>
                  <a:srgbClr val="FFFF00"/>
                </a:solidFill>
              </a:rPr>
            </a:br>
            <a:r>
              <a:rPr lang="fr-FR" sz="3200" b="1" dirty="0" smtClean="0"/>
              <a:t/>
            </a:r>
            <a:br>
              <a:rPr lang="fr-FR" sz="3200" b="1" dirty="0" smtClean="0"/>
            </a:br>
            <a:r>
              <a:rPr lang="fr-FR" sz="3200" b="1" dirty="0" smtClean="0"/>
              <a:t/>
            </a:r>
            <a:br>
              <a:rPr lang="fr-FR" sz="3200" b="1" dirty="0" smtClean="0"/>
            </a:br>
            <a:r>
              <a:rPr lang="fr-FR" sz="3200" b="1" dirty="0" smtClean="0"/>
              <a:t/>
            </a:r>
            <a:br>
              <a:rPr lang="fr-FR" sz="3200" b="1" dirty="0" smtClean="0"/>
            </a:br>
            <a:r>
              <a:rPr lang="fr-FR" sz="3200" b="1" dirty="0" smtClean="0"/>
              <a:t/>
            </a:r>
            <a:br>
              <a:rPr lang="fr-FR" sz="3200" b="1" dirty="0" smtClean="0"/>
            </a:br>
            <a:r>
              <a:rPr lang="fr-FR" sz="2222" b="1" dirty="0" smtClean="0">
                <a:latin typeface="Arial Narrow"/>
                <a:cs typeface="Arial Narrow"/>
              </a:rPr>
              <a:t/>
            </a:r>
            <a:br>
              <a:rPr lang="fr-FR" sz="2222" b="1" dirty="0" smtClean="0">
                <a:latin typeface="Arial Narrow"/>
                <a:cs typeface="Arial Narrow"/>
              </a:rPr>
            </a:br>
            <a:r>
              <a:rPr lang="fr-FR" sz="2222" dirty="0" smtClean="0"/>
              <a:t/>
            </a:r>
            <a:br>
              <a:rPr lang="fr-FR" sz="2222" dirty="0" smtClean="0"/>
            </a:br>
            <a:endParaRPr lang="fr-FR" sz="3200" dirty="0"/>
          </a:p>
        </p:txBody>
      </p:sp>
      <p:sp>
        <p:nvSpPr>
          <p:cNvPr id="10" name="ZoneTexte 9"/>
          <p:cNvSpPr txBox="1"/>
          <p:nvPr/>
        </p:nvSpPr>
        <p:spPr>
          <a:xfrm>
            <a:off x="3681860" y="5"/>
            <a:ext cx="5462140" cy="861774"/>
          </a:xfrm>
          <a:prstGeom prst="rect">
            <a:avLst/>
          </a:prstGeom>
          <a:noFill/>
        </p:spPr>
        <p:txBody>
          <a:bodyPr wrap="square" rtlCol="0">
            <a:spAutoFit/>
          </a:bodyPr>
          <a:lstStyle/>
          <a:p>
            <a:endParaRPr lang="fr-FR" sz="1600" b="1" dirty="0" smtClean="0"/>
          </a:p>
          <a:p>
            <a:endParaRPr lang="pt-BR" sz="1600" b="1" dirty="0" smtClean="0"/>
          </a:p>
          <a:p>
            <a:endParaRPr lang="pt-PT" dirty="0"/>
          </a:p>
        </p:txBody>
      </p:sp>
      <p:pic>
        <p:nvPicPr>
          <p:cNvPr id="8" name="Image 7"/>
          <p:cNvPicPr>
            <a:picLocks noChangeAspect="1"/>
          </p:cNvPicPr>
          <p:nvPr/>
        </p:nvPicPr>
        <p:blipFill>
          <a:blip r:embed="rId2"/>
          <a:stretch>
            <a:fillRect/>
          </a:stretch>
        </p:blipFill>
        <p:spPr>
          <a:xfrm>
            <a:off x="0" y="6"/>
            <a:ext cx="4124254" cy="6343459"/>
          </a:xfrm>
          <a:prstGeom prst="rect">
            <a:avLst/>
          </a:prstGeom>
        </p:spPr>
      </p:pic>
      <p:sp>
        <p:nvSpPr>
          <p:cNvPr id="11" name="ZoneTexte 10"/>
          <p:cNvSpPr txBox="1"/>
          <p:nvPr/>
        </p:nvSpPr>
        <p:spPr>
          <a:xfrm>
            <a:off x="4309775" y="5605130"/>
            <a:ext cx="4834226" cy="646331"/>
          </a:xfrm>
          <a:prstGeom prst="rect">
            <a:avLst/>
          </a:prstGeom>
          <a:noFill/>
        </p:spPr>
        <p:txBody>
          <a:bodyPr wrap="square" rtlCol="0">
            <a:spAutoFit/>
          </a:bodyPr>
          <a:lstStyle/>
          <a:p>
            <a:r>
              <a:rPr lang="fr-FR" b="1" dirty="0" err="1" smtClean="0"/>
              <a:t>Polity</a:t>
            </a:r>
            <a:r>
              <a:rPr lang="fr-FR" b="1" dirty="0" smtClean="0"/>
              <a:t> </a:t>
            </a:r>
            <a:r>
              <a:rPr lang="fr-FR" b="1" dirty="0" err="1" smtClean="0"/>
              <a:t>Press</a:t>
            </a:r>
            <a:r>
              <a:rPr lang="fr-FR" b="1" dirty="0" smtClean="0"/>
              <a:t> Cambridge,</a:t>
            </a:r>
          </a:p>
          <a:p>
            <a:r>
              <a:rPr lang="fr-FR" b="1" dirty="0" smtClean="0"/>
              <a:t> UK March 2012 </a:t>
            </a:r>
            <a:endParaRPr lang="fr-FR" b="1" dirty="0"/>
          </a:p>
        </p:txBody>
      </p:sp>
      <p:sp>
        <p:nvSpPr>
          <p:cNvPr id="12" name="ZoneTexte 11"/>
          <p:cNvSpPr txBox="1"/>
          <p:nvPr/>
        </p:nvSpPr>
        <p:spPr>
          <a:xfrm>
            <a:off x="7261361" y="4104110"/>
            <a:ext cx="1882639" cy="1200329"/>
          </a:xfrm>
          <a:prstGeom prst="rect">
            <a:avLst/>
          </a:prstGeom>
          <a:noFill/>
        </p:spPr>
        <p:txBody>
          <a:bodyPr wrap="square" rtlCol="0">
            <a:spAutoFit/>
          </a:bodyPr>
          <a:lstStyle/>
          <a:p>
            <a:r>
              <a:rPr lang="fr-FR" dirty="0" smtClean="0"/>
              <a:t>Editions Amsterdam, Paris, 2008 </a:t>
            </a:r>
          </a:p>
          <a:p>
            <a:endParaRPr lang="fr-FR" dirty="0"/>
          </a:p>
        </p:txBody>
      </p:sp>
      <p:pic>
        <p:nvPicPr>
          <p:cNvPr id="13" name="Image 12"/>
          <p:cNvPicPr>
            <a:picLocks noChangeAspect="1"/>
          </p:cNvPicPr>
          <p:nvPr/>
        </p:nvPicPr>
        <p:blipFill>
          <a:blip r:embed="rId3"/>
          <a:stretch>
            <a:fillRect/>
          </a:stretch>
        </p:blipFill>
        <p:spPr>
          <a:xfrm>
            <a:off x="5987413" y="6"/>
            <a:ext cx="3156587" cy="4734880"/>
          </a:xfrm>
          <a:prstGeom prst="rect">
            <a:avLst/>
          </a:prstGeom>
        </p:spPr>
      </p:pic>
      <p:sp>
        <p:nvSpPr>
          <p:cNvPr id="14" name="ZoneTexte 13"/>
          <p:cNvSpPr txBox="1"/>
          <p:nvPr/>
        </p:nvSpPr>
        <p:spPr>
          <a:xfrm>
            <a:off x="4124254" y="428883"/>
            <a:ext cx="1863159" cy="646331"/>
          </a:xfrm>
          <a:prstGeom prst="rect">
            <a:avLst/>
          </a:prstGeom>
          <a:noFill/>
        </p:spPr>
        <p:txBody>
          <a:bodyPr wrap="square" rtlCol="0">
            <a:spAutoFit/>
          </a:bodyPr>
          <a:lstStyle/>
          <a:p>
            <a:r>
              <a:rPr lang="fr-FR" dirty="0" err="1" smtClean="0"/>
              <a:t>Revoluçao</a:t>
            </a:r>
            <a:r>
              <a:rPr lang="fr-FR" dirty="0" smtClean="0"/>
              <a:t> 2.0, </a:t>
            </a:r>
          </a:p>
          <a:p>
            <a:r>
              <a:rPr lang="fr-FR" dirty="0" smtClean="0"/>
              <a:t>Garamond, 2013</a:t>
            </a:r>
            <a:endParaRPr lang="fr-FR" dirty="0"/>
          </a:p>
        </p:txBody>
      </p:sp>
    </p:spTree>
    <p:extLst>
      <p:ext uri="{BB962C8B-B14F-4D97-AF65-F5344CB8AC3E}">
        <p14:creationId xmlns:p14="http://schemas.microsoft.com/office/powerpoint/2010/main" val="453678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0"/>
            <a:ext cx="9144000" cy="5898768"/>
          </a:xfrm>
        </p:spPr>
        <p:txBody>
          <a:bodyPr>
            <a:normAutofit/>
          </a:bodyPr>
          <a:lstStyle/>
          <a:p>
            <a:pPr algn="l"/>
            <a:r>
              <a:rPr lang="fr-FR" sz="3200" b="1" dirty="0" smtClean="0">
                <a:solidFill>
                  <a:srgbClr val="FFFF00"/>
                </a:solidFill>
              </a:rPr>
              <a:t/>
            </a:r>
            <a:br>
              <a:rPr lang="fr-FR" sz="3200" b="1" dirty="0" smtClean="0">
                <a:solidFill>
                  <a:srgbClr val="FFFF00"/>
                </a:solidFill>
              </a:rPr>
            </a:br>
            <a:r>
              <a:rPr lang="fr-FR" sz="3200" b="1" dirty="0" smtClean="0">
                <a:solidFill>
                  <a:srgbClr val="FFFF00"/>
                </a:solidFill>
              </a:rPr>
              <a:t/>
            </a:r>
            <a:br>
              <a:rPr lang="fr-FR" sz="3200" b="1" dirty="0" smtClean="0">
                <a:solidFill>
                  <a:srgbClr val="FFFF00"/>
                </a:solidFill>
              </a:rPr>
            </a:br>
            <a:r>
              <a:rPr lang="fr-FR" sz="3200" b="1" dirty="0" smtClean="0">
                <a:solidFill>
                  <a:srgbClr val="FFFF00"/>
                </a:solidFill>
              </a:rPr>
              <a:t/>
            </a:r>
            <a:br>
              <a:rPr lang="fr-FR" sz="3200" b="1" dirty="0" smtClean="0">
                <a:solidFill>
                  <a:srgbClr val="FFFF00"/>
                </a:solidFill>
              </a:rPr>
            </a:br>
            <a:r>
              <a:rPr lang="fr-FR" sz="3200" b="1" dirty="0" smtClean="0">
                <a:solidFill>
                  <a:srgbClr val="FFFF00"/>
                </a:solidFill>
              </a:rPr>
              <a:t/>
            </a:r>
            <a:br>
              <a:rPr lang="fr-FR" sz="3200" b="1" dirty="0" smtClean="0">
                <a:solidFill>
                  <a:srgbClr val="FFFF00"/>
                </a:solidFill>
              </a:rPr>
            </a:br>
            <a:r>
              <a:rPr lang="fr-FR" sz="3200" b="1" dirty="0" smtClean="0"/>
              <a:t/>
            </a:r>
            <a:br>
              <a:rPr lang="fr-FR" sz="3200" b="1" dirty="0" smtClean="0"/>
            </a:br>
            <a:r>
              <a:rPr lang="fr-FR" sz="3200" b="1" dirty="0" smtClean="0"/>
              <a:t/>
            </a:r>
            <a:br>
              <a:rPr lang="fr-FR" sz="3200" b="1" dirty="0" smtClean="0"/>
            </a:br>
            <a:r>
              <a:rPr lang="fr-FR" sz="3200" b="1" dirty="0" smtClean="0"/>
              <a:t/>
            </a:r>
            <a:br>
              <a:rPr lang="fr-FR" sz="3200" b="1" dirty="0" smtClean="0"/>
            </a:br>
            <a:r>
              <a:rPr lang="fr-FR" sz="3200" b="1" dirty="0" smtClean="0"/>
              <a:t/>
            </a:r>
            <a:br>
              <a:rPr lang="fr-FR" sz="3200" b="1" dirty="0" smtClean="0"/>
            </a:br>
            <a:r>
              <a:rPr lang="fr-FR" sz="2222" b="1" dirty="0" smtClean="0">
                <a:latin typeface="Arial Narrow"/>
                <a:cs typeface="Arial Narrow"/>
              </a:rPr>
              <a:t/>
            </a:r>
            <a:br>
              <a:rPr lang="fr-FR" sz="2222" b="1" dirty="0" smtClean="0">
                <a:latin typeface="Arial Narrow"/>
                <a:cs typeface="Arial Narrow"/>
              </a:rPr>
            </a:br>
            <a:r>
              <a:rPr lang="fr-FR" sz="2222" dirty="0" smtClean="0"/>
              <a:t/>
            </a:r>
            <a:br>
              <a:rPr lang="fr-FR" sz="2222" dirty="0" smtClean="0"/>
            </a:br>
            <a:endParaRPr lang="fr-FR" sz="3200" dirty="0"/>
          </a:p>
        </p:txBody>
      </p:sp>
      <p:sp>
        <p:nvSpPr>
          <p:cNvPr id="10" name="ZoneTexte 9"/>
          <p:cNvSpPr txBox="1"/>
          <p:nvPr/>
        </p:nvSpPr>
        <p:spPr>
          <a:xfrm>
            <a:off x="0" y="5"/>
            <a:ext cx="9144000" cy="1846659"/>
          </a:xfrm>
          <a:prstGeom prst="rect">
            <a:avLst/>
          </a:prstGeom>
          <a:noFill/>
        </p:spPr>
        <p:txBody>
          <a:bodyPr wrap="square" rtlCol="0">
            <a:spAutoFit/>
          </a:bodyPr>
          <a:lstStyle/>
          <a:p>
            <a:endParaRPr lang="fr-FR" sz="1600" b="1" dirty="0" smtClean="0"/>
          </a:p>
          <a:p>
            <a:endParaRPr lang="pt-BR" sz="1600" b="1" dirty="0" smtClean="0"/>
          </a:p>
          <a:p>
            <a:r>
              <a:rPr lang="pt-BR" sz="3200" b="1" dirty="0" smtClean="0"/>
              <a:t> </a:t>
            </a:r>
          </a:p>
          <a:p>
            <a:endParaRPr lang="pt-BR" sz="3200" b="1" dirty="0" smtClean="0"/>
          </a:p>
          <a:p>
            <a:endParaRPr lang="pt-PT" dirty="0"/>
          </a:p>
        </p:txBody>
      </p:sp>
      <p:pic>
        <p:nvPicPr>
          <p:cNvPr id="13" name="Image 12" descr="Pasted Graphic 2.tiff"/>
          <p:cNvPicPr>
            <a:picLocks noChangeAspect="1"/>
          </p:cNvPicPr>
          <p:nvPr/>
        </p:nvPicPr>
        <p:blipFill>
          <a:blip r:embed="rId2"/>
          <a:stretch>
            <a:fillRect/>
          </a:stretch>
        </p:blipFill>
        <p:spPr>
          <a:xfrm>
            <a:off x="1544042" y="763710"/>
            <a:ext cx="7599958" cy="6009625"/>
          </a:xfrm>
          <a:prstGeom prst="rect">
            <a:avLst/>
          </a:prstGeom>
        </p:spPr>
      </p:pic>
      <p:sp>
        <p:nvSpPr>
          <p:cNvPr id="14" name="ZoneTexte 13"/>
          <p:cNvSpPr txBox="1"/>
          <p:nvPr/>
        </p:nvSpPr>
        <p:spPr>
          <a:xfrm>
            <a:off x="0" y="0"/>
            <a:ext cx="9144000" cy="584776"/>
          </a:xfrm>
          <a:prstGeom prst="rect">
            <a:avLst/>
          </a:prstGeom>
          <a:solidFill>
            <a:srgbClr val="FFDD1D"/>
          </a:solidFill>
        </p:spPr>
        <p:txBody>
          <a:bodyPr wrap="square" rtlCol="0">
            <a:spAutoFit/>
          </a:bodyPr>
          <a:lstStyle/>
          <a:p>
            <a:r>
              <a:rPr lang="fr-FR" sz="3200" b="1" dirty="0" smtClean="0">
                <a:solidFill>
                  <a:srgbClr val="000000"/>
                </a:solidFill>
              </a:rPr>
              <a:t>10/0.8. </a:t>
            </a:r>
            <a:r>
              <a:rPr lang="fr-FR" sz="3200" b="1" smtClean="0">
                <a:solidFill>
                  <a:srgbClr val="000000"/>
                </a:solidFill>
              </a:rPr>
              <a:t>Livres récents </a:t>
            </a:r>
            <a:endParaRPr lang="fr-FR" sz="3200" b="1" dirty="0">
              <a:solidFill>
                <a:srgbClr val="000000"/>
              </a:solidFill>
            </a:endParaRPr>
          </a:p>
        </p:txBody>
      </p:sp>
    </p:spTree>
    <p:extLst>
      <p:ext uri="{BB962C8B-B14F-4D97-AF65-F5344CB8AC3E}">
        <p14:creationId xmlns:p14="http://schemas.microsoft.com/office/powerpoint/2010/main" val="1103432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293638"/>
            <a:ext cx="9144000" cy="5898768"/>
          </a:xfrm>
        </p:spPr>
        <p:txBody>
          <a:bodyPr>
            <a:normAutofit/>
          </a:bodyPr>
          <a:lstStyle/>
          <a:p>
            <a:pPr algn="l"/>
            <a:r>
              <a:rPr lang="fr-FR" sz="3200" b="1" dirty="0" smtClean="0">
                <a:solidFill>
                  <a:srgbClr val="FFFF00"/>
                </a:solidFill>
              </a:rPr>
              <a:t/>
            </a:r>
            <a:br>
              <a:rPr lang="fr-FR" sz="3200" b="1" dirty="0" smtClean="0">
                <a:solidFill>
                  <a:srgbClr val="FFFF00"/>
                </a:solidFill>
              </a:rPr>
            </a:br>
            <a:r>
              <a:rPr lang="fr-FR" sz="3200" b="1" dirty="0" smtClean="0">
                <a:solidFill>
                  <a:srgbClr val="FFFF00"/>
                </a:solidFill>
              </a:rPr>
              <a:t/>
            </a:r>
            <a:br>
              <a:rPr lang="fr-FR" sz="3200" b="1" dirty="0" smtClean="0">
                <a:solidFill>
                  <a:srgbClr val="FFFF00"/>
                </a:solidFill>
              </a:rPr>
            </a:br>
            <a:r>
              <a:rPr lang="fr-FR" sz="3200" b="1" dirty="0" smtClean="0">
                <a:solidFill>
                  <a:srgbClr val="FFFF00"/>
                </a:solidFill>
              </a:rPr>
              <a:t/>
            </a:r>
            <a:br>
              <a:rPr lang="fr-FR" sz="3200" b="1" dirty="0" smtClean="0">
                <a:solidFill>
                  <a:srgbClr val="FFFF00"/>
                </a:solidFill>
              </a:rPr>
            </a:br>
            <a:r>
              <a:rPr lang="fr-FR" sz="3200" b="1" dirty="0" smtClean="0">
                <a:solidFill>
                  <a:srgbClr val="FFFF00"/>
                </a:solidFill>
              </a:rPr>
              <a:t/>
            </a:r>
            <a:br>
              <a:rPr lang="fr-FR" sz="3200" b="1" dirty="0" smtClean="0">
                <a:solidFill>
                  <a:srgbClr val="FFFF00"/>
                </a:solidFill>
              </a:rPr>
            </a:br>
            <a:r>
              <a:rPr lang="fr-FR" sz="3200" b="1" dirty="0" smtClean="0"/>
              <a:t/>
            </a:r>
            <a:br>
              <a:rPr lang="fr-FR" sz="3200" b="1" dirty="0" smtClean="0"/>
            </a:br>
            <a:r>
              <a:rPr lang="fr-FR" sz="3200" b="1" dirty="0" smtClean="0"/>
              <a:t/>
            </a:r>
            <a:br>
              <a:rPr lang="fr-FR" sz="3200" b="1" dirty="0" smtClean="0"/>
            </a:br>
            <a:r>
              <a:rPr lang="fr-FR" sz="3200" b="1" dirty="0" smtClean="0"/>
              <a:t/>
            </a:r>
            <a:br>
              <a:rPr lang="fr-FR" sz="3200" b="1" dirty="0" smtClean="0"/>
            </a:br>
            <a:r>
              <a:rPr lang="fr-FR" sz="3200" b="1" dirty="0" smtClean="0"/>
              <a:t/>
            </a:r>
            <a:br>
              <a:rPr lang="fr-FR" sz="3200" b="1" dirty="0" smtClean="0"/>
            </a:br>
            <a:r>
              <a:rPr lang="fr-FR" sz="2222" b="1" dirty="0" smtClean="0">
                <a:latin typeface="Arial Narrow"/>
                <a:cs typeface="Arial Narrow"/>
              </a:rPr>
              <a:t/>
            </a:r>
            <a:br>
              <a:rPr lang="fr-FR" sz="2222" b="1" dirty="0" smtClean="0">
                <a:latin typeface="Arial Narrow"/>
                <a:cs typeface="Arial Narrow"/>
              </a:rPr>
            </a:br>
            <a:r>
              <a:rPr lang="fr-FR" sz="2222" dirty="0" smtClean="0"/>
              <a:t/>
            </a:r>
            <a:br>
              <a:rPr lang="fr-FR" sz="2222" dirty="0" smtClean="0"/>
            </a:br>
            <a:endParaRPr lang="fr-FR" sz="3200" dirty="0"/>
          </a:p>
        </p:txBody>
      </p:sp>
      <p:sp>
        <p:nvSpPr>
          <p:cNvPr id="10" name="ZoneTexte 9"/>
          <p:cNvSpPr txBox="1"/>
          <p:nvPr/>
        </p:nvSpPr>
        <p:spPr>
          <a:xfrm>
            <a:off x="3681860" y="5"/>
            <a:ext cx="5462140" cy="861774"/>
          </a:xfrm>
          <a:prstGeom prst="rect">
            <a:avLst/>
          </a:prstGeom>
          <a:noFill/>
        </p:spPr>
        <p:txBody>
          <a:bodyPr wrap="square" rtlCol="0">
            <a:spAutoFit/>
          </a:bodyPr>
          <a:lstStyle/>
          <a:p>
            <a:endParaRPr lang="fr-FR" sz="1600" b="1" dirty="0" smtClean="0"/>
          </a:p>
          <a:p>
            <a:endParaRPr lang="pt-BR" sz="1600" b="1" dirty="0" smtClean="0"/>
          </a:p>
          <a:p>
            <a:endParaRPr lang="pt-PT" dirty="0"/>
          </a:p>
        </p:txBody>
      </p:sp>
      <p:pic>
        <p:nvPicPr>
          <p:cNvPr id="6" name="Image 5" descr="IMG_64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31" y="0"/>
            <a:ext cx="3864322" cy="6858000"/>
          </a:xfrm>
          <a:prstGeom prst="rect">
            <a:avLst/>
          </a:prstGeom>
        </p:spPr>
      </p:pic>
      <p:pic>
        <p:nvPicPr>
          <p:cNvPr id="15" name="Image 14"/>
          <p:cNvPicPr>
            <a:picLocks noChangeAspect="1"/>
          </p:cNvPicPr>
          <p:nvPr/>
        </p:nvPicPr>
        <p:blipFill>
          <a:blip r:embed="rId3"/>
          <a:stretch>
            <a:fillRect/>
          </a:stretch>
        </p:blipFill>
        <p:spPr>
          <a:xfrm>
            <a:off x="4567423" y="0"/>
            <a:ext cx="4576578" cy="6857995"/>
          </a:xfrm>
          <a:prstGeom prst="rect">
            <a:avLst/>
          </a:prstGeom>
        </p:spPr>
      </p:pic>
      <p:sp>
        <p:nvSpPr>
          <p:cNvPr id="4" name="ZoneTexte 3"/>
          <p:cNvSpPr txBox="1"/>
          <p:nvPr/>
        </p:nvSpPr>
        <p:spPr>
          <a:xfrm>
            <a:off x="181415" y="209351"/>
            <a:ext cx="4379138" cy="461665"/>
          </a:xfrm>
          <a:prstGeom prst="rect">
            <a:avLst/>
          </a:prstGeom>
          <a:solidFill>
            <a:srgbClr val="FFC214"/>
          </a:solidFill>
        </p:spPr>
        <p:txBody>
          <a:bodyPr wrap="square" rtlCol="0">
            <a:spAutoFit/>
          </a:bodyPr>
          <a:lstStyle/>
          <a:p>
            <a:r>
              <a:rPr lang="fr-FR" sz="2400" dirty="0" smtClean="0"/>
              <a:t>Livres récents </a:t>
            </a:r>
            <a:endParaRPr lang="fr-FR" sz="2400" dirty="0"/>
          </a:p>
        </p:txBody>
      </p:sp>
      <p:sp>
        <p:nvSpPr>
          <p:cNvPr id="5" name="ZoneTexte 4"/>
          <p:cNvSpPr txBox="1"/>
          <p:nvPr/>
        </p:nvSpPr>
        <p:spPr>
          <a:xfrm>
            <a:off x="5678238" y="5444226"/>
            <a:ext cx="3465763" cy="523220"/>
          </a:xfrm>
          <a:prstGeom prst="rect">
            <a:avLst/>
          </a:prstGeom>
          <a:solidFill>
            <a:srgbClr val="FFC214"/>
          </a:solidFill>
        </p:spPr>
        <p:txBody>
          <a:bodyPr wrap="none" rtlCol="0">
            <a:spAutoFit/>
          </a:bodyPr>
          <a:lstStyle/>
          <a:p>
            <a:r>
              <a:rPr lang="fr-FR" sz="2800" dirty="0" smtClean="0"/>
              <a:t>Lexington Books, 2015 </a:t>
            </a:r>
            <a:endParaRPr lang="fr-FR" sz="2800" dirty="0"/>
          </a:p>
        </p:txBody>
      </p:sp>
      <p:sp>
        <p:nvSpPr>
          <p:cNvPr id="7" name="ZoneTexte 6"/>
          <p:cNvSpPr txBox="1"/>
          <p:nvPr/>
        </p:nvSpPr>
        <p:spPr>
          <a:xfrm>
            <a:off x="547495" y="5967445"/>
            <a:ext cx="4013058" cy="523220"/>
          </a:xfrm>
          <a:prstGeom prst="rect">
            <a:avLst/>
          </a:prstGeom>
          <a:solidFill>
            <a:srgbClr val="FFC214"/>
          </a:solidFill>
        </p:spPr>
        <p:txBody>
          <a:bodyPr wrap="square" rtlCol="0">
            <a:spAutoFit/>
          </a:bodyPr>
          <a:lstStyle/>
          <a:p>
            <a:r>
              <a:rPr lang="fr-FR" sz="2800" b="1" dirty="0" err="1" smtClean="0"/>
              <a:t>Athling</a:t>
            </a:r>
            <a:r>
              <a:rPr lang="fr-FR" sz="2800" b="1" dirty="0" smtClean="0"/>
              <a:t>, Paris  </a:t>
            </a:r>
            <a:endParaRPr lang="fr-FR" sz="2800" b="1" dirty="0"/>
          </a:p>
        </p:txBody>
      </p:sp>
    </p:spTree>
    <p:extLst>
      <p:ext uri="{BB962C8B-B14F-4D97-AF65-F5344CB8AC3E}">
        <p14:creationId xmlns:p14="http://schemas.microsoft.com/office/powerpoint/2010/main" val="2736685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0"/>
            <a:ext cx="9144000" cy="990600"/>
          </a:xfrm>
          <a:solidFill>
            <a:srgbClr val="FFD104"/>
          </a:solidFill>
        </p:spPr>
        <p:txBody>
          <a:bodyPr>
            <a:normAutofit fontScale="90000"/>
          </a:bodyPr>
          <a:lstStyle/>
          <a:p>
            <a:pPr marL="742950" indent="-742950" algn="l">
              <a:lnSpc>
                <a:spcPct val="90000"/>
              </a:lnSpc>
            </a:pPr>
            <a:r>
              <a:rPr lang="fr-FR" sz="3200" b="1" dirty="0" smtClean="0">
                <a:solidFill>
                  <a:srgbClr val="000000"/>
                </a:solidFill>
                <a:hlinkClick r:id="rId3"/>
              </a:rPr>
              <a:t>www.multitudes.net</a:t>
            </a:r>
            <a:r>
              <a:rPr lang="fr-FR" sz="3200" b="1" smtClean="0">
                <a:solidFill>
                  <a:srgbClr val="000000"/>
                </a:solidFill>
              </a:rPr>
              <a:t>  or </a:t>
            </a:r>
            <a:r>
              <a:rPr lang="fr-FR" sz="3200" b="1" dirty="0" smtClean="0">
                <a:solidFill>
                  <a:srgbClr val="000000"/>
                </a:solidFill>
              </a:rPr>
              <a:t/>
            </a:r>
            <a:br>
              <a:rPr lang="fr-FR" sz="3200" b="1" dirty="0" smtClean="0">
                <a:solidFill>
                  <a:srgbClr val="000000"/>
                </a:solidFill>
              </a:rPr>
            </a:br>
            <a:r>
              <a:rPr lang="fr-FR" sz="3200" b="1" dirty="0" smtClean="0">
                <a:solidFill>
                  <a:srgbClr val="000000"/>
                </a:solidFill>
                <a:hlinkClick r:id="rId4"/>
              </a:rPr>
              <a:t>http://www.cairn.info/revue-multitudes-2014-1.htm</a:t>
            </a:r>
            <a:r>
              <a:rPr lang="fr-FR" sz="3200" b="1" dirty="0" smtClean="0">
                <a:solidFill>
                  <a:srgbClr val="000000"/>
                </a:solidFill>
              </a:rPr>
              <a:t> </a:t>
            </a:r>
          </a:p>
        </p:txBody>
      </p:sp>
      <p:sp>
        <p:nvSpPr>
          <p:cNvPr id="159747" name="Rectangle 3"/>
          <p:cNvSpPr>
            <a:spLocks noGrp="1" noChangeArrowheads="1"/>
          </p:cNvSpPr>
          <p:nvPr>
            <p:ph type="body" idx="1"/>
          </p:nvPr>
        </p:nvSpPr>
        <p:spPr>
          <a:xfrm>
            <a:off x="0" y="990601"/>
            <a:ext cx="9144000" cy="5867399"/>
          </a:xfrm>
          <a:solidFill>
            <a:schemeClr val="accent3">
              <a:lumMod val="40000"/>
              <a:lumOff val="60000"/>
            </a:schemeClr>
          </a:solidFill>
        </p:spPr>
        <p:txBody>
          <a:bodyPr>
            <a:normAutofit/>
          </a:bodyPr>
          <a:lstStyle/>
          <a:p>
            <a:pPr marL="742950" indent="-742950">
              <a:lnSpc>
                <a:spcPct val="90000"/>
              </a:lnSpc>
              <a:buAutoNum type="arabicPeriod"/>
            </a:pPr>
            <a:endParaRPr lang="fr-FR" sz="3765" b="1" dirty="0" smtClean="0">
              <a:solidFill>
                <a:srgbClr val="000000"/>
              </a:solidFill>
            </a:endParaRPr>
          </a:p>
          <a:p>
            <a:pPr marL="742950" indent="-742950">
              <a:lnSpc>
                <a:spcPct val="90000"/>
              </a:lnSpc>
              <a:buAutoNum type="arabicPeriod"/>
            </a:pPr>
            <a:endParaRPr lang="fr-FR" sz="3765" b="1" dirty="0" smtClean="0">
              <a:solidFill>
                <a:srgbClr val="000000"/>
              </a:solidFill>
            </a:endParaRPr>
          </a:p>
          <a:p>
            <a:pPr marL="514350" indent="-514350" eaLnBrk="1" hangingPunct="1">
              <a:lnSpc>
                <a:spcPct val="90000"/>
              </a:lnSpc>
              <a:buNone/>
            </a:pPr>
            <a:endParaRPr lang="fr-FR" b="1" dirty="0" smtClean="0"/>
          </a:p>
        </p:txBody>
      </p:sp>
      <p:pic>
        <p:nvPicPr>
          <p:cNvPr id="7" name="Image 6"/>
          <p:cNvPicPr>
            <a:picLocks noChangeAspect="1"/>
          </p:cNvPicPr>
          <p:nvPr/>
        </p:nvPicPr>
        <p:blipFill>
          <a:blip r:embed="rId5"/>
          <a:stretch>
            <a:fillRect/>
          </a:stretch>
        </p:blipFill>
        <p:spPr>
          <a:xfrm>
            <a:off x="599210" y="1135029"/>
            <a:ext cx="3929694" cy="5201065"/>
          </a:xfrm>
          <a:prstGeom prst="rect">
            <a:avLst/>
          </a:prstGeom>
        </p:spPr>
      </p:pic>
      <p:pic>
        <p:nvPicPr>
          <p:cNvPr id="9" name="Image 8"/>
          <p:cNvPicPr/>
          <p:nvPr/>
        </p:nvPicPr>
        <p:blipFill>
          <a:blip r:embed="rId6"/>
          <a:srcRect/>
          <a:stretch>
            <a:fillRect/>
          </a:stretch>
        </p:blipFill>
        <p:spPr bwMode="auto">
          <a:xfrm>
            <a:off x="4950467" y="990600"/>
            <a:ext cx="4193533" cy="5345494"/>
          </a:xfrm>
          <a:prstGeom prst="rect">
            <a:avLst/>
          </a:prstGeom>
          <a:noFill/>
          <a:ln w="9525">
            <a:noFill/>
            <a:miter lim="800000"/>
            <a:headEnd/>
            <a:tailEnd/>
          </a:ln>
        </p:spPr>
      </p:pic>
    </p:spTree>
    <p:extLst>
      <p:ext uri="{BB962C8B-B14F-4D97-AF65-F5344CB8AC3E}">
        <p14:creationId xmlns:p14="http://schemas.microsoft.com/office/powerpoint/2010/main" val="1977990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59747">
                                            <p:bg/>
                                          </p:spTgt>
                                        </p:tgtEl>
                                        <p:attrNameLst>
                                          <p:attrName>style.visibility</p:attrName>
                                        </p:attrNameLst>
                                      </p:cBhvr>
                                      <p:to>
                                        <p:strVal val="visible"/>
                                      </p:to>
                                    </p:set>
                                    <p:animEffect transition="in" filter="slide(fromBottom)">
                                      <p:cBhvr>
                                        <p:cTn id="7" dur="1000"/>
                                        <p:tgtEl>
                                          <p:spTgt spid="159747">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870404"/>
          </a:xfrm>
          <a:solidFill>
            <a:srgbClr val="FFD617"/>
          </a:solidFill>
        </p:spPr>
        <p:txBody>
          <a:bodyPr>
            <a:normAutofit/>
          </a:bodyPr>
          <a:lstStyle/>
          <a:p>
            <a:pPr marL="514350" indent="-514350"/>
            <a:r>
              <a:rPr lang="fr-FR" sz="2800" b="1" dirty="0" smtClean="0">
                <a:latin typeface="Cambria"/>
                <a:cs typeface="Cambria"/>
              </a:rPr>
              <a:t>12.1. Annexe1  </a:t>
            </a:r>
            <a:r>
              <a:rPr lang="fr-FR" sz="2800" b="1" dirty="0" smtClean="0">
                <a:latin typeface="Cambria"/>
                <a:cs typeface="Cambria"/>
              </a:rPr>
              <a:t>Que produisent les abeilles ?</a:t>
            </a:r>
          </a:p>
        </p:txBody>
      </p:sp>
      <p:sp>
        <p:nvSpPr>
          <p:cNvPr id="3" name="Espace réservé du contenu 2"/>
          <p:cNvSpPr>
            <a:spLocks noGrp="1"/>
          </p:cNvSpPr>
          <p:nvPr>
            <p:ph idx="1"/>
          </p:nvPr>
        </p:nvSpPr>
        <p:spPr>
          <a:xfrm>
            <a:off x="0" y="870404"/>
            <a:ext cx="9144000" cy="5987595"/>
          </a:xfrm>
          <a:solidFill>
            <a:schemeClr val="accent6">
              <a:lumMod val="60000"/>
              <a:lumOff val="40000"/>
            </a:schemeClr>
          </a:solidFill>
        </p:spPr>
        <p:txBody>
          <a:bodyPr>
            <a:normAutofit fontScale="85000" lnSpcReduction="10000"/>
          </a:bodyPr>
          <a:lstStyle/>
          <a:p>
            <a:pPr marL="514350" indent="-514350"/>
            <a:r>
              <a:rPr lang="fr-FR" dirty="0" smtClean="0"/>
              <a:t>Que font les abeilles ? Elles vivent en société nombreuse organisée comme les fourmis, les termites.</a:t>
            </a:r>
          </a:p>
          <a:p>
            <a:pPr marL="514350" indent="-514350"/>
            <a:r>
              <a:rPr lang="fr-FR" dirty="0" smtClean="0"/>
              <a:t>Elles ont besoin d’un abri ( sauvage ou artificiel fabriqué par l’apiculteur)</a:t>
            </a:r>
          </a:p>
          <a:p>
            <a:pPr marL="514350" indent="-514350"/>
            <a:r>
              <a:rPr lang="fr-FR" dirty="0" smtClean="0"/>
              <a:t>Elles travaillent à produire et accumuler  les ressources nécessaires à survivre  et à se reproduire.</a:t>
            </a:r>
          </a:p>
          <a:p>
            <a:pPr marL="514350" indent="-514350"/>
            <a:r>
              <a:rPr lang="fr-FR" dirty="0" smtClean="0"/>
              <a:t>Est-ce là tout ? </a:t>
            </a:r>
          </a:p>
          <a:p>
            <a:pPr marL="514350" indent="-514350"/>
            <a:r>
              <a:rPr lang="fr-FR" dirty="0" smtClean="0"/>
              <a:t>Leur travail produit un out put (un produit) du miel et de la cire.</a:t>
            </a:r>
          </a:p>
          <a:p>
            <a:pPr marL="514350" indent="-514350"/>
            <a:r>
              <a:rPr lang="fr-FR" dirty="0" smtClean="0"/>
              <a:t>Mais elle font aussi autre chose : elles </a:t>
            </a:r>
            <a:r>
              <a:rPr lang="fr-FR" dirty="0" err="1" smtClean="0"/>
              <a:t>pollinisent</a:t>
            </a:r>
            <a:r>
              <a:rPr lang="fr-FR" dirty="0" smtClean="0"/>
              <a:t> les plantes et les aident à se reproduire.</a:t>
            </a:r>
          </a:p>
          <a:p>
            <a:pPr marL="514350" indent="-514350"/>
            <a:r>
              <a:rPr lang="fr-FR" dirty="0" smtClean="0"/>
              <a:t>Bref elle rende la vie possible et durable. </a:t>
            </a:r>
          </a:p>
          <a:p>
            <a:pPr marL="514350" indent="-514350"/>
            <a:r>
              <a:rPr lang="fr-FR" b="1" dirty="0" smtClean="0"/>
              <a:t>Leur activité produit une externalité positive pour le biotope. </a:t>
            </a:r>
          </a:p>
          <a:p>
            <a:pPr marL="514350" indent="-514350">
              <a:buNone/>
            </a:pPr>
            <a:endParaRPr lang="fr-FR" dirty="0" smtClean="0"/>
          </a:p>
          <a:p>
            <a:pPr marL="514350" indent="-514350">
              <a:buNone/>
            </a:pPr>
            <a:endParaRPr lang="fr-FR" dirty="0" smtClean="0"/>
          </a:p>
        </p:txBody>
      </p:sp>
    </p:spTree>
    <p:extLst>
      <p:ext uri="{BB962C8B-B14F-4D97-AF65-F5344CB8AC3E}">
        <p14:creationId xmlns:p14="http://schemas.microsoft.com/office/powerpoint/2010/main" val="336194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slide(fromBottom)">
                                      <p:cBhvr>
                                        <p:cTn id="7" dur="1000"/>
                                        <p:tgtEl>
                                          <p:spTgt spid="3">
                                            <p:bg/>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slide(fromBottom)">
                                      <p:cBhvr>
                                        <p:cTn id="10" dur="1000"/>
                                        <p:tgtEl>
                                          <p:spTgt spid="3">
                                            <p:txEl>
                                              <p:pRg st="0" end="0"/>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slide(fromBottom)">
                                      <p:cBhvr>
                                        <p:cTn id="13" dur="1000"/>
                                        <p:tgtEl>
                                          <p:spTgt spid="3">
                                            <p:txEl>
                                              <p:pRg st="1" end="1"/>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slide(fromBottom)">
                                      <p:cBhvr>
                                        <p:cTn id="16" dur="1000"/>
                                        <p:tgtEl>
                                          <p:spTgt spid="3">
                                            <p:txEl>
                                              <p:pRg st="2" end="2"/>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slide(fromBottom)">
                                      <p:cBhvr>
                                        <p:cTn id="19" dur="1000"/>
                                        <p:tgtEl>
                                          <p:spTgt spid="3">
                                            <p:txEl>
                                              <p:pRg st="3" end="3"/>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slide(fromBottom)">
                                      <p:cBhvr>
                                        <p:cTn id="22" dur="1000"/>
                                        <p:tgtEl>
                                          <p:spTgt spid="3">
                                            <p:txEl>
                                              <p:pRg st="4" end="4"/>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slide(fromBottom)">
                                      <p:cBhvr>
                                        <p:cTn id="25" dur="1000"/>
                                        <p:tgtEl>
                                          <p:spTgt spid="3">
                                            <p:txEl>
                                              <p:pRg st="5" end="5"/>
                                            </p:txEl>
                                          </p:spTgt>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slide(fromBottom)">
                                      <p:cBhvr>
                                        <p:cTn id="28" dur="1000"/>
                                        <p:tgtEl>
                                          <p:spTgt spid="3">
                                            <p:txEl>
                                              <p:pRg st="6" end="6"/>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slide(fromBottom)">
                                      <p:cBhvr>
                                        <p:cTn id="31"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250845"/>
          </a:xfrm>
          <a:solidFill>
            <a:srgbClr val="FFDB07"/>
          </a:solidFill>
        </p:spPr>
        <p:txBody>
          <a:bodyPr>
            <a:noAutofit/>
          </a:bodyPr>
          <a:lstStyle/>
          <a:p>
            <a:pPr lvl="1"/>
            <a:r>
              <a:rPr lang="fr-FR" sz="3600" b="1" dirty="0" smtClean="0"/>
              <a:t>11/0.9</a:t>
            </a:r>
            <a:r>
              <a:rPr lang="fr-FR" sz="3600" dirty="0" smtClean="0"/>
              <a:t>. </a:t>
            </a:r>
            <a:r>
              <a:rPr lang="fr-FR" sz="3600" dirty="0" smtClean="0">
                <a:solidFill>
                  <a:srgbClr val="3366FF"/>
                </a:solidFill>
              </a:rPr>
              <a:t>http://www.cairn.info/revue-multitudes-2012-2.htm</a:t>
            </a:r>
            <a:endParaRPr lang="it-IT" sz="3600" dirty="0">
              <a:solidFill>
                <a:srgbClr val="3366FF"/>
              </a:solidFill>
            </a:endParaRPr>
          </a:p>
        </p:txBody>
      </p:sp>
      <p:sp>
        <p:nvSpPr>
          <p:cNvPr id="3" name="Espace réservé du contenu 2"/>
          <p:cNvSpPr>
            <a:spLocks noGrp="1"/>
          </p:cNvSpPr>
          <p:nvPr>
            <p:ph idx="1"/>
          </p:nvPr>
        </p:nvSpPr>
        <p:spPr>
          <a:xfrm>
            <a:off x="0" y="1250845"/>
            <a:ext cx="9144000" cy="5607155"/>
          </a:xfrm>
        </p:spPr>
        <p:txBody>
          <a:bodyPr>
            <a:normAutofit/>
          </a:bodyPr>
          <a:lstStyle/>
          <a:p>
            <a:pPr lvl="1"/>
            <a:endParaRPr lang="fr-FR" dirty="0" smtClean="0"/>
          </a:p>
          <a:p>
            <a:pPr marL="514350" indent="-514350" algn="ctr" defTabSz="4176713">
              <a:spcBef>
                <a:spcPct val="0"/>
              </a:spcBef>
              <a:buNone/>
            </a:pPr>
            <a:endParaRPr lang="it-IT" dirty="0"/>
          </a:p>
        </p:txBody>
      </p:sp>
      <p:pic>
        <p:nvPicPr>
          <p:cNvPr id="7" name="Image 6"/>
          <p:cNvPicPr>
            <a:picLocks noChangeAspect="1"/>
          </p:cNvPicPr>
          <p:nvPr/>
        </p:nvPicPr>
        <p:blipFill>
          <a:blip r:embed="rId2"/>
          <a:stretch>
            <a:fillRect/>
          </a:stretch>
        </p:blipFill>
        <p:spPr>
          <a:xfrm>
            <a:off x="4743175" y="550782"/>
            <a:ext cx="4400825" cy="5859708"/>
          </a:xfrm>
          <a:prstGeom prst="rect">
            <a:avLst/>
          </a:prstGeom>
        </p:spPr>
      </p:pic>
      <p:pic>
        <p:nvPicPr>
          <p:cNvPr id="9" name="Image 8" descr="rubon29-f9a06.jpg"/>
          <p:cNvPicPr>
            <a:picLocks noChangeAspect="1"/>
          </p:cNvPicPr>
          <p:nvPr/>
        </p:nvPicPr>
        <p:blipFill>
          <a:blip r:embed="rId3"/>
          <a:srcRect/>
          <a:stretch>
            <a:fillRect/>
          </a:stretch>
        </p:blipFill>
        <p:spPr bwMode="auto">
          <a:xfrm>
            <a:off x="520220" y="1250845"/>
            <a:ext cx="4222955" cy="5607155"/>
          </a:xfrm>
          <a:prstGeom prst="rect">
            <a:avLst/>
          </a:prstGeom>
          <a:noFill/>
          <a:ln w="9525">
            <a:noFill/>
            <a:miter lim="800000"/>
            <a:headEnd/>
            <a:tailEnd/>
          </a:ln>
        </p:spPr>
      </p:pic>
    </p:spTree>
    <p:extLst>
      <p:ext uri="{BB962C8B-B14F-4D97-AF65-F5344CB8AC3E}">
        <p14:creationId xmlns:p14="http://schemas.microsoft.com/office/powerpoint/2010/main" val="42722976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0"/>
            <a:ext cx="9144000" cy="990600"/>
          </a:xfrm>
          <a:solidFill>
            <a:srgbClr val="FFD104"/>
          </a:solidFill>
        </p:spPr>
        <p:txBody>
          <a:bodyPr>
            <a:normAutofit fontScale="90000"/>
          </a:bodyPr>
          <a:lstStyle/>
          <a:p>
            <a:pPr marL="742950" indent="-742950" algn="l">
              <a:lnSpc>
                <a:spcPct val="90000"/>
              </a:lnSpc>
            </a:pPr>
            <a:r>
              <a:rPr lang="fr-FR" sz="3200" b="1" dirty="0" smtClean="0">
                <a:solidFill>
                  <a:srgbClr val="000000"/>
                </a:solidFill>
                <a:hlinkClick r:id="rId3"/>
              </a:rPr>
              <a:t>www.multitudes.net</a:t>
            </a:r>
            <a:r>
              <a:rPr lang="fr-FR" sz="3200" b="1" smtClean="0">
                <a:solidFill>
                  <a:srgbClr val="000000"/>
                </a:solidFill>
              </a:rPr>
              <a:t>  or </a:t>
            </a:r>
            <a:r>
              <a:rPr lang="fr-FR" sz="3200" b="1" dirty="0" smtClean="0">
                <a:solidFill>
                  <a:srgbClr val="000000"/>
                </a:solidFill>
              </a:rPr>
              <a:t/>
            </a:r>
            <a:br>
              <a:rPr lang="fr-FR" sz="3200" b="1" dirty="0" smtClean="0">
                <a:solidFill>
                  <a:srgbClr val="000000"/>
                </a:solidFill>
              </a:rPr>
            </a:br>
            <a:r>
              <a:rPr lang="fr-FR" sz="3200" b="1" dirty="0" smtClean="0">
                <a:solidFill>
                  <a:srgbClr val="000000"/>
                </a:solidFill>
                <a:hlinkClick r:id="rId4"/>
              </a:rPr>
              <a:t>http://www.cairn.info/revue-multitudes-2014-1.htm</a:t>
            </a:r>
            <a:r>
              <a:rPr lang="fr-FR" sz="3200" b="1" dirty="0" smtClean="0">
                <a:solidFill>
                  <a:srgbClr val="000000"/>
                </a:solidFill>
              </a:rPr>
              <a:t> </a:t>
            </a:r>
          </a:p>
        </p:txBody>
      </p:sp>
      <p:sp>
        <p:nvSpPr>
          <p:cNvPr id="159747" name="Rectangle 3"/>
          <p:cNvSpPr>
            <a:spLocks noGrp="1" noChangeArrowheads="1"/>
          </p:cNvSpPr>
          <p:nvPr>
            <p:ph type="body" idx="1"/>
          </p:nvPr>
        </p:nvSpPr>
        <p:spPr>
          <a:xfrm>
            <a:off x="-66003" y="990600"/>
            <a:ext cx="9144000" cy="5867399"/>
          </a:xfrm>
          <a:solidFill>
            <a:schemeClr val="accent3">
              <a:lumMod val="40000"/>
              <a:lumOff val="60000"/>
            </a:schemeClr>
          </a:solidFill>
        </p:spPr>
        <p:txBody>
          <a:bodyPr>
            <a:normAutofit/>
          </a:bodyPr>
          <a:lstStyle/>
          <a:p>
            <a:pPr marL="742950" indent="-742950">
              <a:lnSpc>
                <a:spcPct val="90000"/>
              </a:lnSpc>
              <a:buAutoNum type="arabicPeriod"/>
            </a:pPr>
            <a:endParaRPr lang="fr-FR" sz="3765" b="1" dirty="0" smtClean="0">
              <a:solidFill>
                <a:srgbClr val="000000"/>
              </a:solidFill>
            </a:endParaRPr>
          </a:p>
          <a:p>
            <a:pPr marL="742950" indent="-742950">
              <a:lnSpc>
                <a:spcPct val="90000"/>
              </a:lnSpc>
              <a:buAutoNum type="arabicPeriod"/>
            </a:pPr>
            <a:endParaRPr lang="fr-FR" sz="3765" b="1" dirty="0" smtClean="0">
              <a:solidFill>
                <a:srgbClr val="000000"/>
              </a:solidFill>
            </a:endParaRPr>
          </a:p>
          <a:p>
            <a:pPr marL="514350" indent="-514350" eaLnBrk="1" hangingPunct="1">
              <a:lnSpc>
                <a:spcPct val="90000"/>
              </a:lnSpc>
              <a:buNone/>
            </a:pPr>
            <a:endParaRPr lang="fr-FR" b="1" dirty="0" smtClean="0"/>
          </a:p>
        </p:txBody>
      </p:sp>
      <p:pic>
        <p:nvPicPr>
          <p:cNvPr id="6" name="Image 5"/>
          <p:cNvPicPr>
            <a:picLocks noChangeAspect="1"/>
          </p:cNvPicPr>
          <p:nvPr/>
        </p:nvPicPr>
        <p:blipFill>
          <a:blip r:embed="rId5"/>
          <a:stretch>
            <a:fillRect/>
          </a:stretch>
        </p:blipFill>
        <p:spPr>
          <a:xfrm>
            <a:off x="4505997" y="990601"/>
            <a:ext cx="4638003" cy="5956650"/>
          </a:xfrm>
          <a:prstGeom prst="rect">
            <a:avLst/>
          </a:prstGeom>
        </p:spPr>
      </p:pic>
      <p:pic>
        <p:nvPicPr>
          <p:cNvPr id="5" name="Image 4"/>
          <p:cNvPicPr>
            <a:picLocks noChangeAspect="1"/>
          </p:cNvPicPr>
          <p:nvPr/>
        </p:nvPicPr>
        <p:blipFill>
          <a:blip r:embed="rId6"/>
          <a:stretch>
            <a:fillRect/>
          </a:stretch>
        </p:blipFill>
        <p:spPr>
          <a:xfrm>
            <a:off x="-66003" y="990601"/>
            <a:ext cx="4721331" cy="5867398"/>
          </a:xfrm>
          <a:prstGeom prst="rect">
            <a:avLst/>
          </a:prstGeom>
        </p:spPr>
      </p:pic>
    </p:spTree>
    <p:extLst>
      <p:ext uri="{BB962C8B-B14F-4D97-AF65-F5344CB8AC3E}">
        <p14:creationId xmlns:p14="http://schemas.microsoft.com/office/powerpoint/2010/main" val="28448057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59747">
                                            <p:bg/>
                                          </p:spTgt>
                                        </p:tgtEl>
                                        <p:attrNameLst>
                                          <p:attrName>style.visibility</p:attrName>
                                        </p:attrNameLst>
                                      </p:cBhvr>
                                      <p:to>
                                        <p:strVal val="visible"/>
                                      </p:to>
                                    </p:set>
                                    <p:animEffect transition="in" filter="slide(fromBottom)">
                                      <p:cBhvr>
                                        <p:cTn id="7" dur="1000"/>
                                        <p:tgtEl>
                                          <p:spTgt spid="159747">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0"/>
            <a:ext cx="9144000" cy="990600"/>
          </a:xfrm>
          <a:solidFill>
            <a:srgbClr val="FFD104"/>
          </a:solidFill>
        </p:spPr>
        <p:txBody>
          <a:bodyPr>
            <a:normAutofit fontScale="90000"/>
          </a:bodyPr>
          <a:lstStyle/>
          <a:p>
            <a:pPr marL="742950" indent="-742950" algn="l">
              <a:lnSpc>
                <a:spcPct val="90000"/>
              </a:lnSpc>
            </a:pPr>
            <a:r>
              <a:rPr lang="fr-FR" sz="3200" b="1" dirty="0" smtClean="0">
                <a:solidFill>
                  <a:srgbClr val="000000"/>
                </a:solidFill>
                <a:hlinkClick r:id="rId3"/>
              </a:rPr>
              <a:t>www.multitudes.net</a:t>
            </a:r>
            <a:r>
              <a:rPr lang="fr-FR" sz="3200" b="1" smtClean="0">
                <a:solidFill>
                  <a:srgbClr val="000000"/>
                </a:solidFill>
              </a:rPr>
              <a:t>  or </a:t>
            </a:r>
            <a:r>
              <a:rPr lang="fr-FR" sz="3200" b="1" dirty="0" smtClean="0">
                <a:solidFill>
                  <a:srgbClr val="000000"/>
                </a:solidFill>
              </a:rPr>
              <a:t/>
            </a:r>
            <a:br>
              <a:rPr lang="fr-FR" sz="3200" b="1" dirty="0" smtClean="0">
                <a:solidFill>
                  <a:srgbClr val="000000"/>
                </a:solidFill>
              </a:rPr>
            </a:br>
            <a:r>
              <a:rPr lang="fr-FR" sz="3200" b="1" dirty="0" smtClean="0">
                <a:solidFill>
                  <a:srgbClr val="000000"/>
                </a:solidFill>
                <a:hlinkClick r:id="rId4"/>
              </a:rPr>
              <a:t>http://www.cairn.info/revue-multitudes-2014-1.htm</a:t>
            </a:r>
            <a:r>
              <a:rPr lang="fr-FR" sz="3200" b="1" dirty="0" smtClean="0">
                <a:solidFill>
                  <a:srgbClr val="000000"/>
                </a:solidFill>
              </a:rPr>
              <a:t> </a:t>
            </a:r>
          </a:p>
        </p:txBody>
      </p:sp>
      <p:sp>
        <p:nvSpPr>
          <p:cNvPr id="159747" name="Rectangle 3"/>
          <p:cNvSpPr>
            <a:spLocks noGrp="1" noChangeArrowheads="1"/>
          </p:cNvSpPr>
          <p:nvPr>
            <p:ph type="body" idx="1"/>
          </p:nvPr>
        </p:nvSpPr>
        <p:spPr>
          <a:xfrm>
            <a:off x="-66003" y="990600"/>
            <a:ext cx="9144000" cy="5867399"/>
          </a:xfrm>
          <a:solidFill>
            <a:schemeClr val="accent3">
              <a:lumMod val="40000"/>
              <a:lumOff val="60000"/>
            </a:schemeClr>
          </a:solidFill>
        </p:spPr>
        <p:txBody>
          <a:bodyPr>
            <a:normAutofit/>
          </a:bodyPr>
          <a:lstStyle/>
          <a:p>
            <a:pPr marL="742950" indent="-742950">
              <a:lnSpc>
                <a:spcPct val="90000"/>
              </a:lnSpc>
              <a:buAutoNum type="arabicPeriod"/>
            </a:pPr>
            <a:endParaRPr lang="fr-FR" sz="3765" b="1" dirty="0" smtClean="0">
              <a:solidFill>
                <a:srgbClr val="000000"/>
              </a:solidFill>
            </a:endParaRPr>
          </a:p>
          <a:p>
            <a:pPr marL="742950" indent="-742950">
              <a:lnSpc>
                <a:spcPct val="90000"/>
              </a:lnSpc>
              <a:buAutoNum type="arabicPeriod"/>
            </a:pPr>
            <a:endParaRPr lang="fr-FR" sz="3765" b="1" dirty="0" smtClean="0">
              <a:solidFill>
                <a:srgbClr val="000000"/>
              </a:solidFill>
            </a:endParaRPr>
          </a:p>
          <a:p>
            <a:pPr marL="514350" indent="-514350" eaLnBrk="1" hangingPunct="1">
              <a:lnSpc>
                <a:spcPct val="90000"/>
              </a:lnSpc>
              <a:buNone/>
            </a:pPr>
            <a:endParaRPr lang="fr-FR" b="1" dirty="0" smtClean="0"/>
          </a:p>
        </p:txBody>
      </p:sp>
      <p:pic>
        <p:nvPicPr>
          <p:cNvPr id="7" name="Image 6"/>
          <p:cNvPicPr>
            <a:picLocks noChangeAspect="1"/>
          </p:cNvPicPr>
          <p:nvPr/>
        </p:nvPicPr>
        <p:blipFill>
          <a:blip r:embed="rId5"/>
          <a:stretch>
            <a:fillRect/>
          </a:stretch>
        </p:blipFill>
        <p:spPr>
          <a:xfrm>
            <a:off x="4594024" y="1327320"/>
            <a:ext cx="3989249" cy="4673679"/>
          </a:xfrm>
          <a:prstGeom prst="rect">
            <a:avLst/>
          </a:prstGeom>
        </p:spPr>
      </p:pic>
      <p:pic>
        <p:nvPicPr>
          <p:cNvPr id="8" name="Image 7"/>
          <p:cNvPicPr>
            <a:picLocks noChangeAspect="1"/>
          </p:cNvPicPr>
          <p:nvPr/>
        </p:nvPicPr>
        <p:blipFill>
          <a:blip r:embed="rId6"/>
          <a:stretch>
            <a:fillRect/>
          </a:stretch>
        </p:blipFill>
        <p:spPr>
          <a:xfrm>
            <a:off x="256722" y="1325488"/>
            <a:ext cx="3920049" cy="4957710"/>
          </a:xfrm>
          <a:prstGeom prst="rect">
            <a:avLst/>
          </a:prstGeom>
        </p:spPr>
      </p:pic>
    </p:spTree>
    <p:extLst>
      <p:ext uri="{BB962C8B-B14F-4D97-AF65-F5344CB8AC3E}">
        <p14:creationId xmlns:p14="http://schemas.microsoft.com/office/powerpoint/2010/main" val="542855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59747">
                                            <p:bg/>
                                          </p:spTgt>
                                        </p:tgtEl>
                                        <p:attrNameLst>
                                          <p:attrName>style.visibility</p:attrName>
                                        </p:attrNameLst>
                                      </p:cBhvr>
                                      <p:to>
                                        <p:strVal val="visible"/>
                                      </p:to>
                                    </p:set>
                                    <p:animEffect transition="in" filter="slide(fromBottom)">
                                      <p:cBhvr>
                                        <p:cTn id="7" dur="1000"/>
                                        <p:tgtEl>
                                          <p:spTgt spid="159747">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0" y="0"/>
            <a:ext cx="9144000" cy="1079500"/>
          </a:xfrm>
          <a:solidFill>
            <a:srgbClr val="FFC214"/>
          </a:solidFill>
        </p:spPr>
        <p:txBody>
          <a:bodyPr>
            <a:noAutofit/>
          </a:bodyPr>
          <a:lstStyle/>
          <a:p>
            <a:pPr algn="l"/>
            <a:r>
              <a:rPr lang="fr-FR" sz="3200" b="1" dirty="0" smtClean="0">
                <a:solidFill>
                  <a:srgbClr val="000000"/>
                </a:solidFill>
              </a:rPr>
              <a:t>12.2.  </a:t>
            </a:r>
            <a:r>
              <a:rPr lang="fr-FR" sz="3200" b="1" dirty="0" smtClean="0">
                <a:solidFill>
                  <a:srgbClr val="000000"/>
                </a:solidFill>
              </a:rPr>
              <a:t>Annexe 2 : </a:t>
            </a:r>
            <a:r>
              <a:rPr lang="fr-FR" sz="3200" b="1" dirty="0" smtClean="0">
                <a:solidFill>
                  <a:srgbClr val="000000"/>
                </a:solidFill>
              </a:rPr>
              <a:t>bibliographie (1) </a:t>
            </a:r>
            <a:endParaRPr lang="fr-FR" sz="3200" b="1" dirty="0" smtClean="0">
              <a:solidFill>
                <a:srgbClr val="000000"/>
              </a:solidFill>
            </a:endParaRPr>
          </a:p>
        </p:txBody>
      </p:sp>
      <p:sp>
        <p:nvSpPr>
          <p:cNvPr id="16387" name="Espace réservé du contenu 2"/>
          <p:cNvSpPr>
            <a:spLocks noGrp="1"/>
          </p:cNvSpPr>
          <p:nvPr>
            <p:ph idx="1"/>
          </p:nvPr>
        </p:nvSpPr>
        <p:spPr>
          <a:xfrm>
            <a:off x="0" y="1079500"/>
            <a:ext cx="9144000" cy="5778500"/>
          </a:xfrm>
          <a:solidFill>
            <a:schemeClr val="tx1">
              <a:lumMod val="50000"/>
              <a:lumOff val="50000"/>
            </a:schemeClr>
          </a:solidFill>
        </p:spPr>
        <p:txBody>
          <a:bodyPr>
            <a:normAutofit lnSpcReduction="10000"/>
          </a:bodyPr>
          <a:lstStyle/>
          <a:p>
            <a:pPr marL="0" indent="0">
              <a:buNone/>
            </a:pPr>
            <a:r>
              <a:rPr lang="fr-FR" sz="2400" b="1" dirty="0" smtClean="0">
                <a:solidFill>
                  <a:schemeClr val="bg1"/>
                </a:solidFill>
              </a:rPr>
              <a:t>Boyer Robert, </a:t>
            </a:r>
            <a:r>
              <a:rPr lang="fr-FR" sz="2400" b="1" dirty="0" err="1" smtClean="0">
                <a:solidFill>
                  <a:schemeClr val="bg1"/>
                </a:solidFill>
              </a:rPr>
              <a:t>Uemura</a:t>
            </a:r>
            <a:r>
              <a:rPr lang="fr-FR" sz="2400" b="1" dirty="0" smtClean="0">
                <a:solidFill>
                  <a:schemeClr val="bg1"/>
                </a:solidFill>
              </a:rPr>
              <a:t> </a:t>
            </a:r>
            <a:r>
              <a:rPr lang="fr-FR" sz="2400" b="1" dirty="0" err="1" smtClean="0">
                <a:solidFill>
                  <a:schemeClr val="bg1"/>
                </a:solidFill>
              </a:rPr>
              <a:t>Hiroyasu</a:t>
            </a:r>
            <a:r>
              <a:rPr lang="fr-FR" sz="2400" b="1" dirty="0" smtClean="0">
                <a:solidFill>
                  <a:schemeClr val="bg1"/>
                </a:solidFill>
              </a:rPr>
              <a:t> et </a:t>
            </a:r>
            <a:r>
              <a:rPr lang="fr-FR" sz="2400" b="1" dirty="0" err="1" smtClean="0">
                <a:solidFill>
                  <a:schemeClr val="bg1"/>
                </a:solidFill>
              </a:rPr>
              <a:t>Isogai</a:t>
            </a:r>
            <a:r>
              <a:rPr lang="fr-FR" sz="2400" b="1" dirty="0" smtClean="0">
                <a:solidFill>
                  <a:schemeClr val="bg1"/>
                </a:solidFill>
              </a:rPr>
              <a:t> </a:t>
            </a:r>
            <a:r>
              <a:rPr lang="fr-FR" sz="2400" b="1" dirty="0" err="1" smtClean="0">
                <a:solidFill>
                  <a:schemeClr val="bg1"/>
                </a:solidFill>
              </a:rPr>
              <a:t>Akinori</a:t>
            </a:r>
            <a:r>
              <a:rPr lang="fr-FR" sz="2400" b="1" dirty="0" smtClean="0">
                <a:solidFill>
                  <a:schemeClr val="bg1"/>
                </a:solidFill>
              </a:rPr>
              <a:t> ( Direction de) </a:t>
            </a:r>
            <a:r>
              <a:rPr lang="fr-FR" sz="2400" b="1" i="1" dirty="0" smtClean="0">
                <a:solidFill>
                  <a:schemeClr val="bg1"/>
                </a:solidFill>
              </a:rPr>
              <a:t>Capitalismes asiatiques, Diversité er transformations </a:t>
            </a:r>
            <a:r>
              <a:rPr lang="fr-FR" sz="2400" b="1" dirty="0" smtClean="0">
                <a:solidFill>
                  <a:schemeClr val="bg1"/>
                </a:solidFill>
              </a:rPr>
              <a:t>PUR, Rennes 2015 ( </a:t>
            </a:r>
            <a:r>
              <a:rPr lang="fr-FR" sz="2400" b="1" dirty="0" err="1" smtClean="0">
                <a:solidFill>
                  <a:schemeClr val="bg1"/>
                </a:solidFill>
              </a:rPr>
              <a:t>edition</a:t>
            </a:r>
            <a:r>
              <a:rPr lang="fr-FR" sz="2400" b="1" dirty="0" smtClean="0">
                <a:solidFill>
                  <a:schemeClr val="bg1"/>
                </a:solidFill>
              </a:rPr>
              <a:t> anglaise, </a:t>
            </a:r>
            <a:r>
              <a:rPr lang="fr-FR" sz="2400" b="1" i="1" dirty="0" err="1" smtClean="0">
                <a:solidFill>
                  <a:schemeClr val="bg1"/>
                </a:solidFill>
              </a:rPr>
              <a:t>Diversity</a:t>
            </a:r>
            <a:r>
              <a:rPr lang="fr-FR" sz="2400" b="1" i="1" dirty="0" smtClean="0">
                <a:solidFill>
                  <a:schemeClr val="bg1"/>
                </a:solidFill>
              </a:rPr>
              <a:t> </a:t>
            </a:r>
            <a:r>
              <a:rPr lang="fr-FR" sz="2400" b="1" i="1" dirty="0" smtClean="0">
                <a:solidFill>
                  <a:schemeClr val="bg1"/>
                </a:solidFill>
              </a:rPr>
              <a:t>and </a:t>
            </a:r>
            <a:r>
              <a:rPr lang="fr-FR" sz="2400" b="1" i="1" dirty="0" smtClean="0">
                <a:solidFill>
                  <a:schemeClr val="bg1"/>
                </a:solidFill>
              </a:rPr>
              <a:t>transformation of </a:t>
            </a:r>
            <a:r>
              <a:rPr lang="fr-FR" sz="2400" b="1" i="1" dirty="0" err="1" smtClean="0">
                <a:solidFill>
                  <a:schemeClr val="bg1"/>
                </a:solidFill>
              </a:rPr>
              <a:t>Asian</a:t>
            </a:r>
            <a:r>
              <a:rPr lang="fr-FR" sz="2400" b="1" i="1" dirty="0" smtClean="0">
                <a:solidFill>
                  <a:schemeClr val="bg1"/>
                </a:solidFill>
              </a:rPr>
              <a:t> </a:t>
            </a:r>
            <a:r>
              <a:rPr lang="fr-FR" sz="2400" b="1" i="1" dirty="0" err="1" smtClean="0">
                <a:solidFill>
                  <a:schemeClr val="bg1"/>
                </a:solidFill>
              </a:rPr>
              <a:t>Capitalism</a:t>
            </a:r>
            <a:r>
              <a:rPr lang="fr-FR" sz="2400" b="1" dirty="0" smtClean="0">
                <a:solidFill>
                  <a:schemeClr val="bg1"/>
                </a:solidFill>
              </a:rPr>
              <a:t>, </a:t>
            </a:r>
            <a:r>
              <a:rPr lang="fr-FR" sz="2400" b="1" dirty="0" err="1" smtClean="0">
                <a:solidFill>
                  <a:schemeClr val="bg1"/>
                </a:solidFill>
              </a:rPr>
              <a:t>Abingdon</a:t>
            </a:r>
            <a:r>
              <a:rPr lang="fr-FR" sz="2400" b="1" dirty="0" smtClean="0">
                <a:solidFill>
                  <a:schemeClr val="bg1"/>
                </a:solidFill>
              </a:rPr>
              <a:t>, New York  </a:t>
            </a:r>
            <a:r>
              <a:rPr lang="fr-FR" sz="2400" b="1" dirty="0" err="1">
                <a:solidFill>
                  <a:schemeClr val="bg1"/>
                </a:solidFill>
              </a:rPr>
              <a:t>R</a:t>
            </a:r>
            <a:r>
              <a:rPr lang="fr-FR" sz="2400" b="1" dirty="0" err="1" smtClean="0">
                <a:solidFill>
                  <a:schemeClr val="bg1"/>
                </a:solidFill>
              </a:rPr>
              <a:t>outledge</a:t>
            </a:r>
            <a:r>
              <a:rPr lang="fr-FR" sz="2400" b="1" dirty="0" smtClean="0">
                <a:solidFill>
                  <a:schemeClr val="bg1"/>
                </a:solidFill>
              </a:rPr>
              <a:t>, 2012  </a:t>
            </a:r>
          </a:p>
          <a:p>
            <a:pPr marL="0" indent="0">
              <a:buNone/>
            </a:pPr>
            <a:r>
              <a:rPr lang="fr-FR" sz="2400" b="1" dirty="0" smtClean="0">
                <a:solidFill>
                  <a:schemeClr val="bg1"/>
                </a:solidFill>
              </a:rPr>
              <a:t>Cohen Daniel (2015) </a:t>
            </a:r>
            <a:r>
              <a:rPr lang="fr-FR" sz="2400" b="1" i="1" dirty="0" smtClean="0">
                <a:solidFill>
                  <a:schemeClr val="bg1"/>
                </a:solidFill>
              </a:rPr>
              <a:t>Le monde est clos et le désir infini</a:t>
            </a:r>
            <a:r>
              <a:rPr lang="fr-FR" sz="2400" b="1" dirty="0" smtClean="0">
                <a:solidFill>
                  <a:schemeClr val="bg1"/>
                </a:solidFill>
              </a:rPr>
              <a:t>, Paris, Albin Michel</a:t>
            </a:r>
          </a:p>
          <a:p>
            <a:pPr marL="0" indent="0">
              <a:buNone/>
            </a:pPr>
            <a:r>
              <a:rPr lang="fr-FR" sz="2400" b="1" dirty="0" err="1" smtClean="0">
                <a:solidFill>
                  <a:schemeClr val="bg1"/>
                </a:solidFill>
              </a:rPr>
              <a:t>Lingang</a:t>
            </a:r>
            <a:r>
              <a:rPr lang="fr-FR" sz="2400" b="1" dirty="0" smtClean="0">
                <a:solidFill>
                  <a:schemeClr val="bg1"/>
                </a:solidFill>
              </a:rPr>
              <a:t> Song and Wing </a:t>
            </a:r>
            <a:r>
              <a:rPr lang="fr-FR" sz="2400" b="1" dirty="0" err="1" smtClean="0">
                <a:solidFill>
                  <a:schemeClr val="bg1"/>
                </a:solidFill>
              </a:rPr>
              <a:t>Thye</a:t>
            </a:r>
            <a:r>
              <a:rPr lang="fr-FR" sz="2400" b="1" dirty="0" smtClean="0">
                <a:solidFill>
                  <a:schemeClr val="bg1"/>
                </a:solidFill>
              </a:rPr>
              <a:t> </a:t>
            </a:r>
            <a:r>
              <a:rPr lang="fr-FR" sz="2400" b="1" dirty="0" err="1" smtClean="0">
                <a:solidFill>
                  <a:schemeClr val="bg1"/>
                </a:solidFill>
              </a:rPr>
              <a:t>Woo</a:t>
            </a:r>
            <a:r>
              <a:rPr lang="fr-FR" sz="2400" b="1" dirty="0" smtClean="0">
                <a:solidFill>
                  <a:schemeClr val="bg1"/>
                </a:solidFill>
              </a:rPr>
              <a:t> (</a:t>
            </a:r>
            <a:r>
              <a:rPr lang="fr-FR" sz="2400" b="1" dirty="0" err="1" smtClean="0">
                <a:solidFill>
                  <a:schemeClr val="bg1"/>
                </a:solidFill>
              </a:rPr>
              <a:t>eds</a:t>
            </a:r>
            <a:r>
              <a:rPr lang="fr-FR" sz="2400" b="1" dirty="0" smtClean="0">
                <a:solidFill>
                  <a:schemeClr val="bg1"/>
                </a:solidFill>
              </a:rPr>
              <a:t>), </a:t>
            </a:r>
            <a:r>
              <a:rPr lang="fr-FR" sz="2400" b="1" i="1" dirty="0" err="1" smtClean="0">
                <a:solidFill>
                  <a:schemeClr val="bg1"/>
                </a:solidFill>
              </a:rPr>
              <a:t>China’s</a:t>
            </a:r>
            <a:r>
              <a:rPr lang="fr-FR" sz="2400" b="1" i="1" dirty="0" smtClean="0">
                <a:solidFill>
                  <a:schemeClr val="bg1"/>
                </a:solidFill>
              </a:rPr>
              <a:t> </a:t>
            </a:r>
            <a:r>
              <a:rPr lang="fr-FR" sz="2400" b="1" i="1" dirty="0" err="1" smtClean="0">
                <a:solidFill>
                  <a:schemeClr val="bg1"/>
                </a:solidFill>
              </a:rPr>
              <a:t>Dilemma</a:t>
            </a:r>
            <a:r>
              <a:rPr lang="fr-FR" sz="2400" b="1" i="1" dirty="0" smtClean="0">
                <a:solidFill>
                  <a:schemeClr val="bg1"/>
                </a:solidFill>
              </a:rPr>
              <a:t>, </a:t>
            </a:r>
            <a:r>
              <a:rPr lang="fr-FR" sz="2400" b="1" i="1" dirty="0" err="1" smtClean="0">
                <a:solidFill>
                  <a:schemeClr val="bg1"/>
                </a:solidFill>
              </a:rPr>
              <a:t>Economic</a:t>
            </a:r>
            <a:r>
              <a:rPr lang="fr-FR" sz="2400" b="1" i="1" dirty="0" smtClean="0">
                <a:solidFill>
                  <a:schemeClr val="bg1"/>
                </a:solidFill>
              </a:rPr>
              <a:t> </a:t>
            </a:r>
            <a:r>
              <a:rPr lang="fr-FR" sz="2400" b="1" i="1" dirty="0" err="1" smtClean="0">
                <a:solidFill>
                  <a:schemeClr val="bg1"/>
                </a:solidFill>
              </a:rPr>
              <a:t>Growth</a:t>
            </a:r>
            <a:r>
              <a:rPr lang="fr-FR" sz="2400" b="1" i="1" dirty="0" smtClean="0">
                <a:solidFill>
                  <a:schemeClr val="bg1"/>
                </a:solidFill>
              </a:rPr>
              <a:t>, the </a:t>
            </a:r>
            <a:r>
              <a:rPr lang="fr-FR" sz="2400" b="1" i="1" dirty="0" err="1">
                <a:solidFill>
                  <a:schemeClr val="bg1"/>
                </a:solidFill>
              </a:rPr>
              <a:t>E</a:t>
            </a:r>
            <a:r>
              <a:rPr lang="fr-FR" sz="2400" b="1" i="1" dirty="0" err="1" smtClean="0">
                <a:solidFill>
                  <a:schemeClr val="bg1"/>
                </a:solidFill>
              </a:rPr>
              <a:t>nvironment</a:t>
            </a:r>
            <a:r>
              <a:rPr lang="fr-FR" sz="2400" b="1" i="1" dirty="0" smtClean="0">
                <a:solidFill>
                  <a:schemeClr val="bg1"/>
                </a:solidFill>
              </a:rPr>
              <a:t>  and </a:t>
            </a:r>
            <a:r>
              <a:rPr lang="fr-FR" sz="2400" b="1" i="1" dirty="0" err="1" smtClean="0">
                <a:solidFill>
                  <a:schemeClr val="bg1"/>
                </a:solidFill>
              </a:rPr>
              <a:t>Climate</a:t>
            </a:r>
            <a:r>
              <a:rPr lang="fr-FR" sz="2400" b="1" i="1" dirty="0" smtClean="0">
                <a:solidFill>
                  <a:schemeClr val="bg1"/>
                </a:solidFill>
              </a:rPr>
              <a:t> Change, </a:t>
            </a:r>
            <a:r>
              <a:rPr lang="fr-FR" sz="2400" b="1" dirty="0" smtClean="0">
                <a:solidFill>
                  <a:schemeClr val="bg1"/>
                </a:solidFill>
              </a:rPr>
              <a:t>ANU e </a:t>
            </a:r>
            <a:r>
              <a:rPr lang="fr-FR" sz="2400" b="1" dirty="0" err="1" smtClean="0">
                <a:solidFill>
                  <a:schemeClr val="bg1"/>
                </a:solidFill>
              </a:rPr>
              <a:t>Press</a:t>
            </a:r>
            <a:r>
              <a:rPr lang="fr-FR" sz="2400" b="1" dirty="0" smtClean="0">
                <a:solidFill>
                  <a:schemeClr val="bg1"/>
                </a:solidFill>
              </a:rPr>
              <a:t>, </a:t>
            </a:r>
            <a:r>
              <a:rPr lang="fr-FR" sz="2400" b="1" dirty="0" err="1" smtClean="0">
                <a:solidFill>
                  <a:schemeClr val="bg1"/>
                </a:solidFill>
              </a:rPr>
              <a:t>Asia</a:t>
            </a:r>
            <a:r>
              <a:rPr lang="fr-FR" sz="2400" b="1" dirty="0" smtClean="0">
                <a:solidFill>
                  <a:schemeClr val="bg1"/>
                </a:solidFill>
              </a:rPr>
              <a:t> Pacific </a:t>
            </a:r>
            <a:r>
              <a:rPr lang="fr-FR" sz="2400" b="1" dirty="0" err="1" smtClean="0">
                <a:solidFill>
                  <a:schemeClr val="bg1"/>
                </a:solidFill>
              </a:rPr>
              <a:t>Press</a:t>
            </a:r>
            <a:r>
              <a:rPr lang="fr-FR" sz="2400" b="1" dirty="0" smtClean="0">
                <a:solidFill>
                  <a:schemeClr val="bg1"/>
                </a:solidFill>
              </a:rPr>
              <a:t> Brookings Institution </a:t>
            </a:r>
            <a:r>
              <a:rPr lang="fr-FR" sz="2400" b="1" dirty="0" err="1" smtClean="0">
                <a:solidFill>
                  <a:schemeClr val="bg1"/>
                </a:solidFill>
              </a:rPr>
              <a:t>Press</a:t>
            </a:r>
            <a:r>
              <a:rPr lang="fr-FR" sz="2400" b="1" dirty="0" smtClean="0">
                <a:solidFill>
                  <a:schemeClr val="bg1"/>
                </a:solidFill>
              </a:rPr>
              <a:t>, and Social Sciences </a:t>
            </a:r>
            <a:r>
              <a:rPr lang="fr-FR" sz="2400" b="1" dirty="0" err="1" smtClean="0">
                <a:solidFill>
                  <a:schemeClr val="bg1"/>
                </a:solidFill>
              </a:rPr>
              <a:t>Academic</a:t>
            </a:r>
            <a:r>
              <a:rPr lang="fr-FR" sz="2400" b="1" dirty="0" smtClean="0">
                <a:solidFill>
                  <a:schemeClr val="bg1"/>
                </a:solidFill>
              </a:rPr>
              <a:t> </a:t>
            </a:r>
            <a:r>
              <a:rPr lang="fr-FR" sz="2400" b="1" dirty="0" err="1" smtClean="0">
                <a:solidFill>
                  <a:schemeClr val="bg1"/>
                </a:solidFill>
              </a:rPr>
              <a:t>Press</a:t>
            </a:r>
            <a:r>
              <a:rPr lang="fr-FR" sz="2400" b="1" dirty="0" smtClean="0">
                <a:solidFill>
                  <a:schemeClr val="bg1"/>
                </a:solidFill>
              </a:rPr>
              <a:t>,   2008 </a:t>
            </a:r>
          </a:p>
          <a:p>
            <a:pPr marL="0" indent="0">
              <a:buNone/>
            </a:pPr>
            <a:r>
              <a:rPr lang="fr-FR" sz="2400" b="1" dirty="0" err="1" smtClean="0">
                <a:solidFill>
                  <a:schemeClr val="bg1"/>
                </a:solidFill>
              </a:rPr>
              <a:t>Forsé</a:t>
            </a:r>
            <a:r>
              <a:rPr lang="fr-FR" sz="2400" b="1" dirty="0" smtClean="0">
                <a:solidFill>
                  <a:schemeClr val="bg1"/>
                </a:solidFill>
              </a:rPr>
              <a:t> Michel, Galland Olivier (</a:t>
            </a:r>
            <a:r>
              <a:rPr lang="fr-FR" sz="2400" b="1" dirty="0" err="1" smtClean="0">
                <a:solidFill>
                  <a:schemeClr val="bg1"/>
                </a:solidFill>
              </a:rPr>
              <a:t>Dirc</a:t>
            </a:r>
            <a:r>
              <a:rPr lang="fr-FR" sz="2400" b="1" dirty="0" smtClean="0">
                <a:solidFill>
                  <a:schemeClr val="bg1"/>
                </a:solidFill>
              </a:rPr>
              <a:t>)  Les français face aux inégalités et à la justice sociale, Paris Armand Colin, 2011</a:t>
            </a:r>
            <a:r>
              <a:rPr lang="fr-FR" sz="2400" dirty="0" smtClean="0">
                <a:solidFill>
                  <a:schemeClr val="bg1"/>
                </a:solidFill>
              </a:rPr>
              <a:t>Precht Richard </a:t>
            </a:r>
            <a:r>
              <a:rPr lang="fr-FR" sz="2400" dirty="0" smtClean="0">
                <a:solidFill>
                  <a:schemeClr val="bg1"/>
                </a:solidFill>
              </a:rPr>
              <a:t>David, </a:t>
            </a:r>
            <a:r>
              <a:rPr lang="fr-FR" sz="2400" dirty="0" smtClean="0">
                <a:solidFill>
                  <a:schemeClr val="bg1"/>
                </a:solidFill>
              </a:rPr>
              <a:t>L’art de ne pas être égoïste pour une </a:t>
            </a:r>
            <a:r>
              <a:rPr lang="fr-FR" sz="2400" dirty="0" err="1" smtClean="0">
                <a:solidFill>
                  <a:schemeClr val="bg1"/>
                </a:solidFill>
              </a:rPr>
              <a:t>ethique</a:t>
            </a:r>
            <a:r>
              <a:rPr lang="fr-FR" sz="2400" dirty="0" smtClean="0">
                <a:solidFill>
                  <a:schemeClr val="bg1"/>
                </a:solidFill>
              </a:rPr>
              <a:t> responsable, Belfond  Belfond  2012</a:t>
            </a:r>
          </a:p>
          <a:p>
            <a:pPr marL="0" indent="0">
              <a:buNone/>
            </a:pPr>
            <a:r>
              <a:rPr lang="fr-FR" sz="2400" dirty="0" smtClean="0">
                <a:solidFill>
                  <a:schemeClr val="bg1"/>
                </a:solidFill>
              </a:rPr>
              <a:t>Castel Robert , </a:t>
            </a:r>
            <a:r>
              <a:rPr lang="fr-FR" sz="2400" dirty="0" err="1" smtClean="0">
                <a:solidFill>
                  <a:schemeClr val="bg1"/>
                </a:solidFill>
              </a:rPr>
              <a:t>Haroche</a:t>
            </a:r>
            <a:r>
              <a:rPr lang="fr-FR" sz="2400" dirty="0" smtClean="0">
                <a:solidFill>
                  <a:schemeClr val="bg1"/>
                </a:solidFill>
              </a:rPr>
              <a:t> Claudine,  Propriété privée, propriété </a:t>
            </a:r>
            <a:r>
              <a:rPr lang="fr-FR" sz="2400" dirty="0" err="1" smtClean="0">
                <a:solidFill>
                  <a:schemeClr val="bg1"/>
                </a:solidFill>
              </a:rPr>
              <a:t>socialede</a:t>
            </a:r>
            <a:r>
              <a:rPr lang="fr-FR" sz="2400" dirty="0" smtClean="0">
                <a:solidFill>
                  <a:schemeClr val="bg1"/>
                </a:solidFill>
              </a:rPr>
              <a:t> soi, Paris Fayard, 2001  </a:t>
            </a:r>
            <a:endParaRPr lang="fr-FR" sz="2400" b="1" dirty="0" smtClean="0">
              <a:solidFill>
                <a:schemeClr val="bg1"/>
              </a:solidFill>
            </a:endParaRPr>
          </a:p>
        </p:txBody>
      </p:sp>
    </p:spTree>
    <p:extLst>
      <p:ext uri="{BB962C8B-B14F-4D97-AF65-F5344CB8AC3E}">
        <p14:creationId xmlns:p14="http://schemas.microsoft.com/office/powerpoint/2010/main" val="24280013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0" y="0"/>
            <a:ext cx="9144000" cy="1079500"/>
          </a:xfrm>
          <a:solidFill>
            <a:srgbClr val="FFC214"/>
          </a:solidFill>
        </p:spPr>
        <p:txBody>
          <a:bodyPr>
            <a:noAutofit/>
          </a:bodyPr>
          <a:lstStyle/>
          <a:p>
            <a:pPr algn="l"/>
            <a:r>
              <a:rPr lang="fr-FR" sz="3200" b="1" dirty="0" smtClean="0">
                <a:solidFill>
                  <a:srgbClr val="000000"/>
                </a:solidFill>
              </a:rPr>
              <a:t>12.2. Annexe 2. </a:t>
            </a:r>
            <a:r>
              <a:rPr lang="fr-FR" sz="3200" b="1" dirty="0" smtClean="0">
                <a:solidFill>
                  <a:srgbClr val="000000"/>
                </a:solidFill>
              </a:rPr>
              <a:t>: </a:t>
            </a:r>
            <a:r>
              <a:rPr lang="fr-FR" sz="3200" b="1" dirty="0" smtClean="0">
                <a:solidFill>
                  <a:srgbClr val="000000"/>
                </a:solidFill>
              </a:rPr>
              <a:t>bibliographie () </a:t>
            </a:r>
            <a:endParaRPr lang="fr-FR" sz="3200" b="1" dirty="0" smtClean="0">
              <a:solidFill>
                <a:srgbClr val="000000"/>
              </a:solidFill>
            </a:endParaRPr>
          </a:p>
        </p:txBody>
      </p:sp>
      <p:sp>
        <p:nvSpPr>
          <p:cNvPr id="16387" name="Espace réservé du contenu 2"/>
          <p:cNvSpPr>
            <a:spLocks noGrp="1"/>
          </p:cNvSpPr>
          <p:nvPr>
            <p:ph idx="1"/>
          </p:nvPr>
        </p:nvSpPr>
        <p:spPr>
          <a:xfrm>
            <a:off x="0" y="1079500"/>
            <a:ext cx="9144000" cy="5778500"/>
          </a:xfrm>
          <a:solidFill>
            <a:schemeClr val="tx1">
              <a:lumMod val="50000"/>
              <a:lumOff val="50000"/>
            </a:schemeClr>
          </a:solidFill>
        </p:spPr>
        <p:txBody>
          <a:bodyPr>
            <a:normAutofit/>
          </a:bodyPr>
          <a:lstStyle/>
          <a:p>
            <a:r>
              <a:rPr lang="fr-FR" sz="2400" b="1" dirty="0">
                <a:solidFill>
                  <a:schemeClr val="bg1"/>
                </a:solidFill>
              </a:rPr>
              <a:t>Boston Consulting Group </a:t>
            </a:r>
            <a:r>
              <a:rPr lang="fr-FR" sz="2400" b="1" dirty="0" err="1">
                <a:solidFill>
                  <a:schemeClr val="bg1"/>
                </a:solidFill>
              </a:rPr>
              <a:t>press</a:t>
            </a:r>
            <a:r>
              <a:rPr lang="fr-FR" sz="2400" b="1" dirty="0">
                <a:solidFill>
                  <a:schemeClr val="bg1"/>
                </a:solidFill>
              </a:rPr>
              <a:t> release, </a:t>
            </a:r>
            <a:r>
              <a:rPr lang="fr-FR" sz="2400" b="1" dirty="0" smtClean="0">
                <a:solidFill>
                  <a:schemeClr val="bg1"/>
                </a:solidFill>
              </a:rPr>
              <a:t>“</a:t>
            </a:r>
            <a:r>
              <a:rPr lang="fr-FR" sz="2400" b="1" dirty="0">
                <a:solidFill>
                  <a:schemeClr val="bg1"/>
                </a:solidFill>
              </a:rPr>
              <a:t>Takeoff in </a:t>
            </a:r>
            <a:r>
              <a:rPr lang="fr-FR" sz="2400" b="1" dirty="0" err="1">
                <a:solidFill>
                  <a:schemeClr val="bg1"/>
                </a:solidFill>
              </a:rPr>
              <a:t>Robotics</a:t>
            </a:r>
            <a:r>
              <a:rPr lang="fr-FR" sz="2400" b="1" dirty="0">
                <a:solidFill>
                  <a:schemeClr val="bg1"/>
                </a:solidFill>
              </a:rPr>
              <a:t> Will Power the </a:t>
            </a:r>
            <a:r>
              <a:rPr lang="fr-FR" sz="2400" b="1" dirty="0" err="1">
                <a:solidFill>
                  <a:schemeClr val="bg1"/>
                </a:solidFill>
              </a:rPr>
              <a:t>Next</a:t>
            </a:r>
            <a:r>
              <a:rPr lang="fr-FR" sz="2400" b="1" dirty="0">
                <a:solidFill>
                  <a:schemeClr val="bg1"/>
                </a:solidFill>
              </a:rPr>
              <a:t> </a:t>
            </a:r>
            <a:r>
              <a:rPr lang="fr-FR" sz="2400" b="1" dirty="0" err="1">
                <a:solidFill>
                  <a:schemeClr val="bg1"/>
                </a:solidFill>
              </a:rPr>
              <a:t>Productivity</a:t>
            </a:r>
            <a:r>
              <a:rPr lang="fr-FR" sz="2400" b="1" dirty="0">
                <a:solidFill>
                  <a:schemeClr val="bg1"/>
                </a:solidFill>
              </a:rPr>
              <a:t> </a:t>
            </a:r>
            <a:r>
              <a:rPr lang="fr-FR" sz="2400" b="1" dirty="0" err="1">
                <a:solidFill>
                  <a:schemeClr val="bg1"/>
                </a:solidFill>
              </a:rPr>
              <a:t>Surge</a:t>
            </a:r>
            <a:r>
              <a:rPr lang="fr-FR" sz="2400" b="1" dirty="0">
                <a:solidFill>
                  <a:schemeClr val="bg1"/>
                </a:solidFill>
              </a:rPr>
              <a:t> in </a:t>
            </a:r>
            <a:r>
              <a:rPr lang="fr-FR" sz="2400" b="1" dirty="0" err="1">
                <a:solidFill>
                  <a:schemeClr val="bg1"/>
                </a:solidFill>
              </a:rPr>
              <a:t>Manufacturing</a:t>
            </a:r>
            <a:r>
              <a:rPr lang="fr-FR" sz="2400" b="1" dirty="0">
                <a:solidFill>
                  <a:schemeClr val="bg1"/>
                </a:solidFill>
              </a:rPr>
              <a:t>”, </a:t>
            </a:r>
            <a:r>
              <a:rPr lang="fr-FR" sz="2400" b="1" dirty="0" err="1" smtClean="0">
                <a:solidFill>
                  <a:schemeClr val="bg1"/>
                </a:solidFill>
              </a:rPr>
              <a:t>February</a:t>
            </a:r>
            <a:r>
              <a:rPr lang="fr-FR" sz="2400" b="1" dirty="0" smtClean="0">
                <a:solidFill>
                  <a:schemeClr val="bg1"/>
                </a:solidFill>
              </a:rPr>
              <a:t> </a:t>
            </a:r>
            <a:r>
              <a:rPr lang="fr-FR" sz="2400" b="1" dirty="0">
                <a:solidFill>
                  <a:schemeClr val="bg1"/>
                </a:solidFill>
              </a:rPr>
              <a:t>10, </a:t>
            </a:r>
            <a:r>
              <a:rPr lang="fr-FR" sz="2400" b="1" dirty="0" smtClean="0">
                <a:solidFill>
                  <a:schemeClr val="bg1"/>
                </a:solidFill>
              </a:rPr>
              <a:t>2015</a:t>
            </a:r>
          </a:p>
          <a:p>
            <a:r>
              <a:rPr lang="fr-FR" sz="2400" b="1" dirty="0" smtClean="0">
                <a:solidFill>
                  <a:schemeClr val="bg1"/>
                </a:solidFill>
              </a:rPr>
              <a:t>Yann </a:t>
            </a:r>
            <a:r>
              <a:rPr lang="fr-FR" sz="2400" b="1" dirty="0">
                <a:solidFill>
                  <a:schemeClr val="bg1"/>
                </a:solidFill>
              </a:rPr>
              <a:t>Moulier Boutang Yann Moulier-Boutang, « Le revenu garanti ou salariat affaibli. Condition structurelle </a:t>
            </a:r>
            <a:r>
              <a:rPr lang="fr-FR" sz="2400" b="1" dirty="0" smtClean="0">
                <a:solidFill>
                  <a:schemeClr val="bg1"/>
                </a:solidFill>
              </a:rPr>
              <a:t>d'un régime </a:t>
            </a:r>
            <a:r>
              <a:rPr lang="fr-FR" sz="2400" b="1" dirty="0">
                <a:solidFill>
                  <a:schemeClr val="bg1"/>
                </a:solidFill>
              </a:rPr>
              <a:t>vivable du capitalisme cognitif »</a:t>
            </a:r>
            <a:r>
              <a:rPr lang="fr-FR" sz="2400" b="1" dirty="0" smtClean="0">
                <a:solidFill>
                  <a:schemeClr val="bg1"/>
                </a:solidFill>
              </a:rPr>
              <a:t>, in </a:t>
            </a:r>
            <a:r>
              <a:rPr lang="fr-FR" sz="2400" b="1" i="1" dirty="0">
                <a:solidFill>
                  <a:schemeClr val="bg1"/>
                </a:solidFill>
              </a:rPr>
              <a:t>Multitudes </a:t>
            </a:r>
            <a:r>
              <a:rPr lang="fr-FR" sz="2400" b="1" dirty="0">
                <a:solidFill>
                  <a:schemeClr val="bg1"/>
                </a:solidFill>
              </a:rPr>
              <a:t>2006/4 (no 27), p. 97-106</a:t>
            </a:r>
            <a:r>
              <a:rPr lang="fr-FR" sz="2400" b="1" dirty="0" smtClean="0">
                <a:solidFill>
                  <a:schemeClr val="bg1"/>
                </a:solidFill>
              </a:rPr>
              <a:t>. @</a:t>
            </a:r>
          </a:p>
          <a:p>
            <a:pPr marL="0" indent="0">
              <a:buNone/>
            </a:pPr>
            <a:r>
              <a:rPr lang="fr-FR" sz="2400" dirty="0" smtClean="0">
                <a:hlinkClick r:id="rId2"/>
              </a:rPr>
              <a:t>      http</a:t>
            </a:r>
            <a:r>
              <a:rPr lang="fr-FR" sz="2400" dirty="0">
                <a:hlinkClick r:id="rId2"/>
              </a:rPr>
              <a:t>://www.cairn.info/revue-multitudes-2006-4-page-97.</a:t>
            </a:r>
            <a:r>
              <a:rPr lang="fr-FR" sz="2400" dirty="0" smtClean="0">
                <a:hlinkClick r:id="rId2"/>
              </a:rPr>
              <a:t>htm</a:t>
            </a:r>
            <a:r>
              <a:rPr lang="fr-FR" sz="2400" dirty="0" smtClean="0"/>
              <a:t> </a:t>
            </a:r>
            <a:endParaRPr lang="fr-FR" sz="2400" b="1" dirty="0" smtClean="0">
              <a:solidFill>
                <a:schemeClr val="bg1"/>
              </a:solidFill>
            </a:endParaRPr>
          </a:p>
          <a:p>
            <a:r>
              <a:rPr lang="fr-FR" sz="2400" b="1" dirty="0" smtClean="0">
                <a:solidFill>
                  <a:schemeClr val="bg1"/>
                </a:solidFill>
              </a:rPr>
              <a:t>Jean</a:t>
            </a:r>
            <a:r>
              <a:rPr lang="fr-FR" sz="2400" b="1" dirty="0">
                <a:solidFill>
                  <a:schemeClr val="bg1"/>
                </a:solidFill>
              </a:rPr>
              <a:t>-Marie Monnier, Carlo </a:t>
            </a:r>
            <a:r>
              <a:rPr lang="fr-FR" sz="2400" b="1" dirty="0" err="1" smtClean="0">
                <a:solidFill>
                  <a:schemeClr val="bg1"/>
                </a:solidFill>
              </a:rPr>
              <a:t>Vercellone</a:t>
            </a:r>
            <a:r>
              <a:rPr lang="fr-FR" sz="2400" b="1" dirty="0" smtClean="0">
                <a:solidFill>
                  <a:schemeClr val="bg1"/>
                </a:solidFill>
              </a:rPr>
              <a:t>, « Fondements et faisabilité du revenu social garanti » in  </a:t>
            </a:r>
            <a:r>
              <a:rPr lang="fr-FR" sz="2400" b="1" dirty="0">
                <a:solidFill>
                  <a:schemeClr val="bg1"/>
                </a:solidFill>
              </a:rPr>
              <a:t>Multitudes </a:t>
            </a:r>
            <a:r>
              <a:rPr lang="fr-FR" sz="2400" b="1" dirty="0" smtClean="0">
                <a:solidFill>
                  <a:schemeClr val="bg1"/>
                </a:solidFill>
              </a:rPr>
              <a:t>2006</a:t>
            </a:r>
            <a:r>
              <a:rPr lang="fr-FR" sz="2400" b="1" dirty="0">
                <a:solidFill>
                  <a:schemeClr val="bg1"/>
                </a:solidFill>
              </a:rPr>
              <a:t>/4 no 27 | pages 73 à </a:t>
            </a:r>
            <a:r>
              <a:rPr lang="fr-FR" sz="2400" b="1" dirty="0" smtClean="0">
                <a:solidFill>
                  <a:schemeClr val="bg1"/>
                </a:solidFill>
              </a:rPr>
              <a:t>84 @</a:t>
            </a:r>
            <a:endParaRPr lang="fr-FR" sz="2400" b="1" dirty="0">
              <a:solidFill>
                <a:schemeClr val="bg1"/>
              </a:solidFill>
            </a:endParaRPr>
          </a:p>
          <a:p>
            <a:pPr marL="0" indent="0">
              <a:buNone/>
            </a:pPr>
            <a:r>
              <a:rPr lang="fr-FR" sz="2400" b="1" dirty="0" smtClean="0">
                <a:solidFill>
                  <a:schemeClr val="bg1"/>
                </a:solidFill>
                <a:hlinkClick r:id="rId3"/>
              </a:rPr>
              <a:t>       http</a:t>
            </a:r>
            <a:r>
              <a:rPr lang="fr-FR" sz="2400" b="1" dirty="0">
                <a:solidFill>
                  <a:schemeClr val="bg1"/>
                </a:solidFill>
                <a:hlinkClick r:id="rId3"/>
              </a:rPr>
              <a:t>://www.cairn.info/revue-multitudes-2006-4-page-73.</a:t>
            </a:r>
            <a:r>
              <a:rPr lang="fr-FR" sz="2400" b="1" dirty="0" smtClean="0">
                <a:solidFill>
                  <a:schemeClr val="bg1"/>
                </a:solidFill>
                <a:hlinkClick r:id="rId3"/>
              </a:rPr>
              <a:t>htm</a:t>
            </a:r>
            <a:r>
              <a:rPr lang="fr-FR" sz="2400" b="1" dirty="0" smtClean="0">
                <a:solidFill>
                  <a:schemeClr val="bg1"/>
                </a:solidFill>
              </a:rPr>
              <a:t> </a:t>
            </a:r>
          </a:p>
          <a:p>
            <a:pPr>
              <a:lnSpc>
                <a:spcPct val="70000"/>
              </a:lnSpc>
            </a:pPr>
            <a:r>
              <a:rPr lang="fr-FR" sz="2400" b="1" dirty="0">
                <a:solidFill>
                  <a:schemeClr val="bg1"/>
                </a:solidFill>
              </a:rPr>
              <a:t>J.-M. Monnier et </a:t>
            </a:r>
            <a:r>
              <a:rPr lang="fr-FR" sz="2400" b="1" dirty="0" err="1">
                <a:solidFill>
                  <a:schemeClr val="bg1"/>
                </a:solidFill>
              </a:rPr>
              <a:t>C.Vercellone</a:t>
            </a:r>
            <a:r>
              <a:rPr lang="fr-FR" sz="2400" b="1" dirty="0">
                <a:solidFill>
                  <a:schemeClr val="bg1"/>
                </a:solidFill>
              </a:rPr>
              <a:t>, « Travail et protection sociale </a:t>
            </a:r>
            <a:r>
              <a:rPr lang="fr-FR" sz="2400" b="1" dirty="0" smtClean="0">
                <a:solidFill>
                  <a:schemeClr val="bg1"/>
                </a:solidFill>
              </a:rPr>
              <a:t>à l’âge </a:t>
            </a:r>
            <a:r>
              <a:rPr lang="fr-FR" sz="2400" b="1" dirty="0">
                <a:solidFill>
                  <a:schemeClr val="bg1"/>
                </a:solidFill>
              </a:rPr>
              <a:t>du capitalisme cognitif : la proposition de revenu social garanti »</a:t>
            </a:r>
            <a:r>
              <a:rPr lang="fr-FR" sz="2400" b="1" dirty="0" smtClean="0">
                <a:solidFill>
                  <a:schemeClr val="bg1"/>
                </a:solidFill>
              </a:rPr>
              <a:t>, in </a:t>
            </a:r>
            <a:r>
              <a:rPr lang="fr-FR" sz="2400" b="1" dirty="0">
                <a:solidFill>
                  <a:schemeClr val="bg1"/>
                </a:solidFill>
              </a:rPr>
              <a:t>A.-T. Dang, J.-L. </a:t>
            </a:r>
            <a:r>
              <a:rPr lang="fr-FR" sz="2400" b="1" dirty="0" err="1">
                <a:solidFill>
                  <a:schemeClr val="bg1"/>
                </a:solidFill>
              </a:rPr>
              <a:t>Outin</a:t>
            </a:r>
            <a:r>
              <a:rPr lang="fr-FR" sz="2400" b="1" dirty="0">
                <a:solidFill>
                  <a:schemeClr val="bg1"/>
                </a:solidFill>
              </a:rPr>
              <a:t> et H. </a:t>
            </a:r>
            <a:r>
              <a:rPr lang="fr-FR" sz="2400" b="1" dirty="0" err="1">
                <a:solidFill>
                  <a:schemeClr val="bg1"/>
                </a:solidFill>
              </a:rPr>
              <a:t>Zajdela</a:t>
            </a:r>
            <a:r>
              <a:rPr lang="fr-FR" sz="2400" b="1" dirty="0">
                <a:solidFill>
                  <a:schemeClr val="bg1"/>
                </a:solidFill>
              </a:rPr>
              <a:t> (</a:t>
            </a:r>
            <a:r>
              <a:rPr lang="fr-FR" sz="2400" b="1" dirty="0" err="1">
                <a:solidFill>
                  <a:schemeClr val="bg1"/>
                </a:solidFill>
              </a:rPr>
              <a:t>dir</a:t>
            </a:r>
            <a:r>
              <a:rPr lang="fr-FR" sz="2400" b="1" dirty="0">
                <a:solidFill>
                  <a:schemeClr val="bg1"/>
                </a:solidFill>
              </a:rPr>
              <a:t>.), </a:t>
            </a:r>
            <a:r>
              <a:rPr lang="fr-FR" sz="2400" b="1" i="1" dirty="0">
                <a:solidFill>
                  <a:schemeClr val="bg1"/>
                </a:solidFill>
              </a:rPr>
              <a:t>Travailler pour être </a:t>
            </a:r>
            <a:r>
              <a:rPr lang="fr-FR" sz="2400" b="1" i="1" dirty="0" smtClean="0">
                <a:solidFill>
                  <a:schemeClr val="bg1"/>
                </a:solidFill>
              </a:rPr>
              <a:t>intégré? </a:t>
            </a:r>
            <a:r>
              <a:rPr lang="fr-FR" sz="2400" b="1" i="1" dirty="0">
                <a:solidFill>
                  <a:schemeClr val="bg1"/>
                </a:solidFill>
              </a:rPr>
              <a:t>Mutations des relations entre emploi et protection sociale</a:t>
            </a:r>
            <a:r>
              <a:rPr lang="fr-FR" sz="2400" b="1" dirty="0">
                <a:solidFill>
                  <a:schemeClr val="bg1"/>
                </a:solidFill>
              </a:rPr>
              <a:t>, Éditions </a:t>
            </a:r>
            <a:r>
              <a:rPr lang="fr-FR" sz="2400" b="1" dirty="0" err="1" smtClean="0">
                <a:solidFill>
                  <a:schemeClr val="bg1"/>
                </a:solidFill>
              </a:rPr>
              <a:t>duCNRS</a:t>
            </a:r>
            <a:r>
              <a:rPr lang="fr-FR" sz="2400" b="1" dirty="0">
                <a:solidFill>
                  <a:schemeClr val="bg1"/>
                </a:solidFill>
              </a:rPr>
              <a:t>, 2006, p. 199-217.</a:t>
            </a:r>
          </a:p>
        </p:txBody>
      </p:sp>
    </p:spTree>
    <p:extLst>
      <p:ext uri="{BB962C8B-B14F-4D97-AF65-F5344CB8AC3E}">
        <p14:creationId xmlns:p14="http://schemas.microsoft.com/office/powerpoint/2010/main" val="1930171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593838"/>
          </a:xfrm>
          <a:solidFill>
            <a:srgbClr val="FFDE0B"/>
          </a:solidFill>
        </p:spPr>
        <p:txBody>
          <a:bodyPr>
            <a:normAutofit fontScale="90000"/>
          </a:bodyPr>
          <a:lstStyle/>
          <a:p>
            <a:r>
              <a:rPr lang="en-GB" dirty="0" smtClean="0"/>
              <a:t>12.3</a:t>
            </a:r>
            <a:r>
              <a:rPr lang="en-GB" dirty="0" smtClean="0"/>
              <a:t>. Annexe 1  </a:t>
            </a:r>
            <a:r>
              <a:rPr lang="en-GB" dirty="0" err="1" smtClean="0"/>
              <a:t>Reférences</a:t>
            </a:r>
            <a:endParaRPr lang="en-GB" dirty="0"/>
          </a:p>
        </p:txBody>
      </p:sp>
      <p:sp>
        <p:nvSpPr>
          <p:cNvPr id="3" name="Espace réservé du contenu 2"/>
          <p:cNvSpPr>
            <a:spLocks noGrp="1"/>
          </p:cNvSpPr>
          <p:nvPr>
            <p:ph idx="1"/>
          </p:nvPr>
        </p:nvSpPr>
        <p:spPr>
          <a:xfrm>
            <a:off x="0" y="593838"/>
            <a:ext cx="9144000" cy="6264162"/>
          </a:xfrm>
        </p:spPr>
        <p:txBody>
          <a:bodyPr>
            <a:noAutofit/>
          </a:bodyPr>
          <a:lstStyle/>
          <a:p>
            <a:r>
              <a:rPr lang="fr-FR" sz="1800" dirty="0" smtClean="0"/>
              <a:t>Moulier Boutang, Yann, (1997), “La revanche des externalités, </a:t>
            </a:r>
            <a:r>
              <a:rPr lang="fr-FR" sz="1800" dirty="0" smtClean="0"/>
              <a:t>Globalisation des </a:t>
            </a:r>
            <a:r>
              <a:rPr lang="fr-FR" sz="1800" dirty="0" smtClean="0"/>
              <a:t>économies, externalités, mobilité, transformation de l’économie et de l’intervention publique ” , in </a:t>
            </a:r>
            <a:r>
              <a:rPr lang="fr-FR" sz="1800" i="1" dirty="0" smtClean="0"/>
              <a:t>Futur Antérieur, n° 39-40, septembre 1996, pp. 39-70, Syllepse, Paris. . on line </a:t>
            </a:r>
            <a:r>
              <a:rPr lang="fr-FR" sz="1800" i="1" dirty="0" err="1" smtClean="0"/>
              <a:t>at</a:t>
            </a:r>
            <a:r>
              <a:rPr lang="fr-FR" sz="1800" i="1" dirty="0" smtClean="0"/>
              <a:t> </a:t>
            </a:r>
            <a:r>
              <a:rPr lang="fr-FR" sz="1800" i="1" u="sng" dirty="0" smtClean="0">
                <a:hlinkClick r:id="rId2"/>
              </a:rPr>
              <a:t>http://multitudes.samizdat.net </a:t>
            </a:r>
          </a:p>
          <a:p>
            <a:r>
              <a:rPr lang="fr-FR" sz="1800" dirty="0" smtClean="0"/>
              <a:t>(2007 ou 2008 édition augmentée) </a:t>
            </a:r>
            <a:r>
              <a:rPr lang="fr-FR" sz="1800" i="1" dirty="0" smtClean="0"/>
              <a:t>Le capitalisme cognitif ou la nouvelle grande transformation</a:t>
            </a:r>
            <a:r>
              <a:rPr lang="fr-FR" sz="1800" dirty="0" smtClean="0"/>
              <a:t>, Paris, Editions Amsterdam</a:t>
            </a:r>
          </a:p>
          <a:p>
            <a:r>
              <a:rPr lang="fr-FR" sz="1800" dirty="0" smtClean="0">
                <a:latin typeface="Times" pitchFamily="-111" charset="0"/>
              </a:rPr>
              <a:t>______________(2007)  “Cognitive </a:t>
            </a:r>
            <a:r>
              <a:rPr lang="fr-FR" sz="1800" dirty="0" err="1" smtClean="0">
                <a:latin typeface="Times" pitchFamily="-111" charset="0"/>
              </a:rPr>
              <a:t>Capitalism</a:t>
            </a:r>
            <a:r>
              <a:rPr lang="fr-FR" sz="1800" dirty="0" smtClean="0">
                <a:latin typeface="Times" pitchFamily="-111" charset="0"/>
              </a:rPr>
              <a:t> and </a:t>
            </a:r>
            <a:r>
              <a:rPr lang="fr-FR" sz="1800" dirty="0" err="1" smtClean="0">
                <a:latin typeface="Times" pitchFamily="-111" charset="0"/>
              </a:rPr>
              <a:t>Entrepreneurship</a:t>
            </a:r>
            <a:r>
              <a:rPr lang="fr-FR" sz="1800" dirty="0" smtClean="0">
                <a:latin typeface="Times" pitchFamily="-111" charset="0"/>
              </a:rPr>
              <a:t>, </a:t>
            </a:r>
            <a:r>
              <a:rPr lang="fr-FR" sz="1800" dirty="0" err="1" smtClean="0">
                <a:latin typeface="Times" pitchFamily="-111" charset="0"/>
              </a:rPr>
              <a:t>Decline</a:t>
            </a:r>
            <a:r>
              <a:rPr lang="fr-FR" sz="1800" dirty="0" smtClean="0">
                <a:latin typeface="Times" pitchFamily="-111" charset="0"/>
              </a:rPr>
              <a:t> in </a:t>
            </a:r>
            <a:r>
              <a:rPr lang="fr-FR" sz="1800" dirty="0" err="1" smtClean="0">
                <a:latin typeface="Times" pitchFamily="-111" charset="0"/>
              </a:rPr>
              <a:t>industrial</a:t>
            </a:r>
            <a:r>
              <a:rPr lang="fr-FR" sz="1800" dirty="0" smtClean="0">
                <a:latin typeface="Times" pitchFamily="-111" charset="0"/>
              </a:rPr>
              <a:t> </a:t>
            </a:r>
            <a:r>
              <a:rPr lang="fr-FR" sz="1800" dirty="0" err="1" smtClean="0">
                <a:latin typeface="Times" pitchFamily="-111" charset="0"/>
              </a:rPr>
              <a:t>entrepreneurship</a:t>
            </a:r>
            <a:r>
              <a:rPr lang="fr-FR" sz="1800" dirty="0" smtClean="0">
                <a:latin typeface="Times" pitchFamily="-111" charset="0"/>
              </a:rPr>
              <a:t> and the </a:t>
            </a:r>
            <a:r>
              <a:rPr lang="fr-FR" sz="1800" dirty="0" err="1" smtClean="0">
                <a:latin typeface="Times" pitchFamily="-111" charset="0"/>
              </a:rPr>
              <a:t>rising</a:t>
            </a:r>
            <a:r>
              <a:rPr lang="fr-FR" sz="1800" dirty="0" smtClean="0">
                <a:latin typeface="Times" pitchFamily="-111" charset="0"/>
              </a:rPr>
              <a:t> of collective intelligence” </a:t>
            </a:r>
            <a:r>
              <a:rPr lang="fr-FR" sz="1800" dirty="0" err="1" smtClean="0">
                <a:latin typeface="Times" pitchFamily="-111" charset="0"/>
              </a:rPr>
              <a:t>Presented</a:t>
            </a:r>
            <a:r>
              <a:rPr lang="fr-FR" sz="1800" dirty="0" smtClean="0">
                <a:latin typeface="Times" pitchFamily="-111" charset="0"/>
              </a:rPr>
              <a:t> in the </a:t>
            </a:r>
            <a:r>
              <a:rPr lang="fr-FR" sz="1800" dirty="0" err="1" smtClean="0">
                <a:latin typeface="Times" pitchFamily="-111" charset="0"/>
              </a:rPr>
              <a:t>Conference</a:t>
            </a:r>
            <a:r>
              <a:rPr lang="fr-FR" sz="1800" dirty="0" smtClean="0">
                <a:latin typeface="Times" pitchFamily="-111" charset="0"/>
              </a:rPr>
              <a:t> on </a:t>
            </a:r>
            <a:r>
              <a:rPr lang="fr-FR" sz="1800" dirty="0" err="1" smtClean="0">
                <a:latin typeface="Times" pitchFamily="-111" charset="0"/>
              </a:rPr>
              <a:t>Capitalism</a:t>
            </a:r>
            <a:r>
              <a:rPr lang="fr-FR" sz="1800" dirty="0" smtClean="0">
                <a:latin typeface="Times" pitchFamily="-111" charset="0"/>
              </a:rPr>
              <a:t> and </a:t>
            </a:r>
            <a:r>
              <a:rPr lang="fr-FR" sz="1800" dirty="0" err="1" smtClean="0">
                <a:latin typeface="Times" pitchFamily="-111" charset="0"/>
              </a:rPr>
              <a:t>Entrepreneurship</a:t>
            </a:r>
            <a:r>
              <a:rPr lang="fr-FR" sz="1800" dirty="0" smtClean="0">
                <a:latin typeface="Times" pitchFamily="-111" charset="0"/>
              </a:rPr>
              <a:t>, Center for </a:t>
            </a:r>
            <a:r>
              <a:rPr lang="fr-FR" sz="1800" dirty="0" err="1" smtClean="0">
                <a:latin typeface="Times" pitchFamily="-111" charset="0"/>
              </a:rPr>
              <a:t>Sudies</a:t>
            </a:r>
            <a:r>
              <a:rPr lang="fr-FR" sz="1800" dirty="0" smtClean="0">
                <a:latin typeface="Times" pitchFamily="-111" charset="0"/>
              </a:rPr>
              <a:t> in </a:t>
            </a:r>
            <a:r>
              <a:rPr lang="fr-FR" sz="1800" dirty="0" err="1" smtClean="0">
                <a:latin typeface="Times" pitchFamily="-111" charset="0"/>
              </a:rPr>
              <a:t>Economy</a:t>
            </a:r>
            <a:r>
              <a:rPr lang="fr-FR" sz="1800" dirty="0" smtClean="0">
                <a:latin typeface="Times" pitchFamily="-111" charset="0"/>
              </a:rPr>
              <a:t> &amp; Society, 141, Sage Hall </a:t>
            </a:r>
            <a:r>
              <a:rPr lang="fr-FR" sz="1800" dirty="0" err="1" smtClean="0">
                <a:latin typeface="Times" pitchFamily="-111" charset="0"/>
              </a:rPr>
              <a:t>Cornell</a:t>
            </a:r>
            <a:r>
              <a:rPr lang="fr-FR" sz="1800" dirty="0" smtClean="0">
                <a:latin typeface="Times" pitchFamily="-111" charset="0"/>
              </a:rPr>
              <a:t> </a:t>
            </a:r>
            <a:r>
              <a:rPr lang="fr-FR" sz="1800" dirty="0" err="1" smtClean="0">
                <a:latin typeface="Times" pitchFamily="-111" charset="0"/>
              </a:rPr>
              <a:t>University</a:t>
            </a:r>
            <a:r>
              <a:rPr lang="fr-FR" sz="1800" dirty="0" smtClean="0">
                <a:latin typeface="Times" pitchFamily="-111" charset="0"/>
              </a:rPr>
              <a:t>, Ithaca, New York, </a:t>
            </a:r>
            <a:r>
              <a:rPr lang="fr-FR" sz="1800" dirty="0" err="1" smtClean="0">
                <a:latin typeface="Times" pitchFamily="-111" charset="0"/>
              </a:rPr>
              <a:t>September</a:t>
            </a:r>
            <a:r>
              <a:rPr lang="fr-FR" sz="1800" dirty="0" smtClean="0">
                <a:latin typeface="Times" pitchFamily="-111" charset="0"/>
              </a:rPr>
              <a:t> 28-29, 2007 </a:t>
            </a:r>
            <a:endParaRPr lang="fr-FR" sz="1800" i="1" u="sng" dirty="0" smtClean="0">
              <a:hlinkClick r:id="rId2"/>
            </a:endParaRPr>
          </a:p>
          <a:p>
            <a:r>
              <a:rPr lang="fr-FR" sz="1800" dirty="0" smtClean="0"/>
              <a:t>______________(oct. 2008)« Du design </a:t>
            </a:r>
            <a:r>
              <a:rPr lang="fr-FR" sz="1800" dirty="0" err="1" smtClean="0"/>
              <a:t>capitalism</a:t>
            </a:r>
            <a:r>
              <a:rPr lang="fr-FR" sz="1800" dirty="0" smtClean="0"/>
              <a:t> au capitalisme cognitif, art et industrie, nouveaux liens, nouvelles tensions », in Bernard </a:t>
            </a:r>
            <a:r>
              <a:rPr lang="fr-FR" sz="1800" dirty="0" err="1" smtClean="0"/>
              <a:t>Stiegler</a:t>
            </a:r>
            <a:r>
              <a:rPr lang="fr-FR" sz="1800" dirty="0" smtClean="0"/>
              <a:t> (direction de), </a:t>
            </a:r>
            <a:r>
              <a:rPr lang="fr-FR" sz="1800" i="1" dirty="0" smtClean="0"/>
              <a:t>Le design de nos existences à l’époque de l’innovation ascendante, </a:t>
            </a:r>
            <a:r>
              <a:rPr lang="fr-FR" sz="1800" dirty="0" smtClean="0"/>
              <a:t>Paris, Centre Pompidou, Centre de recherche et d’innovation, Fayard, Mille et une nuits, pp. 43-60.</a:t>
            </a:r>
          </a:p>
          <a:p>
            <a:r>
              <a:rPr lang="fr-FR" sz="1800" dirty="0" smtClean="0"/>
              <a:t>_______________(2008) « L’entrée dans le capitalisme cognitif », (entretien) in </a:t>
            </a:r>
            <a:r>
              <a:rPr lang="fr-FR" sz="1800" i="1" dirty="0" smtClean="0"/>
              <a:t>Esprit</a:t>
            </a:r>
            <a:r>
              <a:rPr lang="fr-FR" sz="1800" dirty="0" smtClean="0"/>
              <a:t>, Novembre 2008, 11, p. 123-137</a:t>
            </a:r>
          </a:p>
          <a:p>
            <a:r>
              <a:rPr lang="fr-FR" sz="1800" dirty="0" smtClean="0"/>
              <a:t>_______________(2009) Editions, pp. 188-189 Pour une taxation de tous  les flux financiers et monétaires », in Multitudes, n° 39, Hivers, pp. 14-21</a:t>
            </a:r>
          </a:p>
          <a:p>
            <a:r>
              <a:rPr lang="fr-FR" sz="1800" dirty="0" smtClean="0"/>
              <a:t>_______________. (2010) </a:t>
            </a:r>
            <a:r>
              <a:rPr lang="fr-FR" sz="1800" i="1" dirty="0" smtClean="0"/>
              <a:t>L’abeille </a:t>
            </a:r>
            <a:r>
              <a:rPr lang="fr-FR" sz="1800" i="1" dirty="0" smtClean="0"/>
              <a:t>et l’économiste</a:t>
            </a:r>
            <a:r>
              <a:rPr lang="fr-FR" sz="1800" dirty="0" smtClean="0"/>
              <a:t>, Carnets Nord, Paris</a:t>
            </a:r>
          </a:p>
        </p:txBody>
      </p:sp>
    </p:spTree>
    <p:extLst>
      <p:ext uri="{BB962C8B-B14F-4D97-AF65-F5344CB8AC3E}">
        <p14:creationId xmlns:p14="http://schemas.microsoft.com/office/powerpoint/2010/main" val="25966180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949158"/>
          </a:xfrm>
          <a:solidFill>
            <a:srgbClr val="FFDE0B"/>
          </a:solidFill>
        </p:spPr>
        <p:txBody>
          <a:bodyPr/>
          <a:lstStyle/>
          <a:p>
            <a:r>
              <a:rPr lang="pt-PT" dirty="0" smtClean="0">
                <a:solidFill>
                  <a:srgbClr val="000000"/>
                </a:solidFill>
              </a:rPr>
              <a:t>12.4</a:t>
            </a:r>
            <a:r>
              <a:rPr lang="pt-PT" dirty="0" smtClean="0">
                <a:solidFill>
                  <a:srgbClr val="000000"/>
                </a:solidFill>
              </a:rPr>
              <a:t>. </a:t>
            </a:r>
            <a:r>
              <a:rPr lang="pt-PT" dirty="0" err="1" smtClean="0">
                <a:solidFill>
                  <a:srgbClr val="000000"/>
                </a:solidFill>
              </a:rPr>
              <a:t>Références</a:t>
            </a:r>
            <a:r>
              <a:rPr lang="pt-PT" dirty="0" smtClean="0">
                <a:solidFill>
                  <a:srgbClr val="000000"/>
                </a:solidFill>
              </a:rPr>
              <a:t> </a:t>
            </a:r>
            <a:endParaRPr lang="pt-PT" dirty="0">
              <a:solidFill>
                <a:srgbClr val="000000"/>
              </a:solidFill>
            </a:endParaRPr>
          </a:p>
        </p:txBody>
      </p:sp>
      <p:sp>
        <p:nvSpPr>
          <p:cNvPr id="3" name="Espace réservé du contenu 2"/>
          <p:cNvSpPr>
            <a:spLocks noGrp="1"/>
          </p:cNvSpPr>
          <p:nvPr>
            <p:ph idx="1"/>
          </p:nvPr>
        </p:nvSpPr>
        <p:spPr>
          <a:xfrm>
            <a:off x="0" y="949158"/>
            <a:ext cx="9144000" cy="5908842"/>
          </a:xfrm>
        </p:spPr>
        <p:txBody>
          <a:bodyPr>
            <a:normAutofit fontScale="85000" lnSpcReduction="20000"/>
          </a:bodyPr>
          <a:lstStyle/>
          <a:p>
            <a:r>
              <a:rPr lang="en-GB" dirty="0" smtClean="0"/>
              <a:t>Moulier Boutang, Yann, (2011) March, « What is an externality today », in </a:t>
            </a:r>
            <a:r>
              <a:rPr lang="en-GB" i="1" dirty="0" smtClean="0"/>
              <a:t>Paris Tech Review </a:t>
            </a:r>
            <a:r>
              <a:rPr lang="en-GB" dirty="0" smtClean="0"/>
              <a:t>en </a:t>
            </a:r>
            <a:r>
              <a:rPr lang="en-GB" dirty="0" err="1" smtClean="0"/>
              <a:t>ligne</a:t>
            </a:r>
            <a:r>
              <a:rPr lang="en-GB" dirty="0" smtClean="0"/>
              <a:t> en </a:t>
            </a:r>
            <a:r>
              <a:rPr lang="en-GB" dirty="0" err="1" smtClean="0"/>
              <a:t>français</a:t>
            </a:r>
            <a:r>
              <a:rPr lang="en-GB" dirty="0" smtClean="0"/>
              <a:t> </a:t>
            </a:r>
            <a:r>
              <a:rPr lang="en-GB" dirty="0" err="1"/>
              <a:t>é</a:t>
            </a:r>
            <a:r>
              <a:rPr lang="en-GB" dirty="0" err="1" smtClean="0"/>
              <a:t>galement</a:t>
            </a:r>
            <a:endParaRPr lang="en-GB" dirty="0" smtClean="0"/>
          </a:p>
          <a:p>
            <a:r>
              <a:rPr lang="en-GB" dirty="0" smtClean="0"/>
              <a:t>____________ (2012) </a:t>
            </a:r>
            <a:r>
              <a:rPr lang="en-GB" i="1" dirty="0" smtClean="0"/>
              <a:t>Cognitive capitalism</a:t>
            </a:r>
            <a:r>
              <a:rPr lang="en-GB" dirty="0" smtClean="0"/>
              <a:t>, Polity Press, Cambridge UK</a:t>
            </a:r>
          </a:p>
          <a:p>
            <a:endParaRPr lang="en-GB" dirty="0" smtClean="0"/>
          </a:p>
          <a:p>
            <a:r>
              <a:rPr lang="en-GB" dirty="0" smtClean="0"/>
              <a:t>______________(2011) « Economic models of  Interaction Improving a sustainable city » in The Institution of Engineering and Technology, ICSSC 2011, International Conference on Smart and Sustainable City, Proceedings, July 6-8, 2011, Shanghai, ISBN: 978-1-84919-326-9, pp. 238-242 </a:t>
            </a:r>
          </a:p>
          <a:p>
            <a:r>
              <a:rPr lang="en-GB" dirty="0" smtClean="0"/>
              <a:t>_____________ ( 2013) « </a:t>
            </a:r>
            <a:r>
              <a:rPr lang="fr-FR" dirty="0" smtClean="0"/>
              <a:t>La consommation dans une économie de pollinisation, in </a:t>
            </a:r>
            <a:r>
              <a:rPr lang="fr-FR" i="1" dirty="0" smtClean="0"/>
              <a:t>Après-demain </a:t>
            </a:r>
            <a:r>
              <a:rPr lang="fr-FR" dirty="0" smtClean="0"/>
              <a:t>n°25 , La consommation : le renversement d’un paradigme Fondation </a:t>
            </a:r>
            <a:r>
              <a:rPr lang="fr-FR" dirty="0" err="1" smtClean="0"/>
              <a:t>Seligman</a:t>
            </a:r>
            <a:r>
              <a:rPr lang="fr-FR" dirty="0" smtClean="0"/>
              <a:t>, Paris</a:t>
            </a:r>
          </a:p>
          <a:p>
            <a:pPr>
              <a:buNone/>
            </a:pPr>
            <a:endParaRPr lang="pt-PT" dirty="0"/>
          </a:p>
        </p:txBody>
      </p:sp>
    </p:spTree>
    <p:extLst>
      <p:ext uri="{BB962C8B-B14F-4D97-AF65-F5344CB8AC3E}">
        <p14:creationId xmlns:p14="http://schemas.microsoft.com/office/powerpoint/2010/main" val="29607832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p:cNvSpPr>
            <a:spLocks noGrp="1" noChangeArrowheads="1"/>
          </p:cNvSpPr>
          <p:nvPr>
            <p:ph type="ctrTitle"/>
          </p:nvPr>
        </p:nvSpPr>
        <p:spPr>
          <a:xfrm>
            <a:off x="0" y="0"/>
            <a:ext cx="9144000" cy="914400"/>
          </a:xfrm>
          <a:solidFill>
            <a:srgbClr val="FFD100"/>
          </a:solidFill>
        </p:spPr>
        <p:txBody>
          <a:bodyPr/>
          <a:lstStyle/>
          <a:p>
            <a:pPr eaLnBrk="1" hangingPunct="1"/>
            <a:r>
              <a:rPr lang="en-GB" sz="3200" b="1" dirty="0" smtClean="0">
                <a:solidFill>
                  <a:srgbClr val="000000"/>
                </a:solidFill>
              </a:rPr>
              <a:t>12.5</a:t>
            </a:r>
            <a:r>
              <a:rPr lang="en-GB" sz="3200" b="1" dirty="0" smtClean="0">
                <a:solidFill>
                  <a:srgbClr val="000000"/>
                </a:solidFill>
              </a:rPr>
              <a:t>. </a:t>
            </a:r>
            <a:r>
              <a:rPr lang="en-GB" sz="3200" b="1" dirty="0" err="1" smtClean="0">
                <a:solidFill>
                  <a:srgbClr val="000000"/>
                </a:solidFill>
              </a:rPr>
              <a:t>Références</a:t>
            </a:r>
            <a:endParaRPr lang="en-GB" dirty="0" smtClean="0">
              <a:solidFill>
                <a:srgbClr val="000000"/>
              </a:solidFill>
            </a:endParaRPr>
          </a:p>
        </p:txBody>
      </p:sp>
      <p:sp>
        <p:nvSpPr>
          <p:cNvPr id="43011" name="Rectangle 3"/>
          <p:cNvSpPr>
            <a:spLocks noGrp="1" noChangeArrowheads="1"/>
          </p:cNvSpPr>
          <p:nvPr>
            <p:ph type="subTitle" idx="1"/>
          </p:nvPr>
        </p:nvSpPr>
        <p:spPr>
          <a:xfrm>
            <a:off x="0" y="838200"/>
            <a:ext cx="9144000" cy="6019800"/>
          </a:xfrm>
          <a:solidFill>
            <a:schemeClr val="bg1"/>
          </a:solidFill>
        </p:spPr>
        <p:txBody>
          <a:bodyPr>
            <a:normAutofit/>
          </a:bodyPr>
          <a:lstStyle/>
          <a:p>
            <a:pPr marL="812800" indent="-812800" algn="l"/>
            <a:r>
              <a:rPr lang="fr-FR" sz="2400" dirty="0" smtClean="0">
                <a:solidFill>
                  <a:srgbClr val="000000"/>
                </a:solidFill>
              </a:rPr>
              <a:t>_______________( 2010) « </a:t>
            </a:r>
            <a:r>
              <a:rPr lang="fr-FR" sz="2400" dirty="0" err="1" smtClean="0">
                <a:solidFill>
                  <a:srgbClr val="000000"/>
                </a:solidFill>
              </a:rPr>
              <a:t>Reproduccion</a:t>
            </a:r>
            <a:r>
              <a:rPr lang="fr-FR" sz="2400" dirty="0" smtClean="0">
                <a:solidFill>
                  <a:srgbClr val="000000"/>
                </a:solidFill>
              </a:rPr>
              <a:t> de la </a:t>
            </a:r>
            <a:r>
              <a:rPr lang="fr-FR" sz="2400" dirty="0" err="1" smtClean="0">
                <a:solidFill>
                  <a:srgbClr val="000000"/>
                </a:solidFill>
              </a:rPr>
              <a:t>desiguladad</a:t>
            </a:r>
            <a:r>
              <a:rPr lang="fr-FR" sz="2400" dirty="0" smtClean="0">
                <a:solidFill>
                  <a:srgbClr val="000000"/>
                </a:solidFill>
              </a:rPr>
              <a:t>, </a:t>
            </a:r>
            <a:r>
              <a:rPr lang="fr-FR" sz="2400" dirty="0" err="1" smtClean="0">
                <a:solidFill>
                  <a:srgbClr val="000000"/>
                </a:solidFill>
              </a:rPr>
              <a:t>post-colonialidad</a:t>
            </a:r>
            <a:r>
              <a:rPr lang="fr-FR" sz="2400" dirty="0" smtClean="0">
                <a:solidFill>
                  <a:srgbClr val="000000"/>
                </a:solidFill>
              </a:rPr>
              <a:t> </a:t>
            </a:r>
            <a:r>
              <a:rPr lang="fr-FR" sz="2400" dirty="0" err="1" smtClean="0">
                <a:solidFill>
                  <a:srgbClr val="000000"/>
                </a:solidFill>
              </a:rPr>
              <a:t>del</a:t>
            </a:r>
            <a:r>
              <a:rPr lang="fr-FR" sz="2400" dirty="0" smtClean="0">
                <a:solidFill>
                  <a:srgbClr val="000000"/>
                </a:solidFill>
              </a:rPr>
              <a:t> </a:t>
            </a:r>
            <a:r>
              <a:rPr lang="fr-FR" sz="2400" dirty="0" err="1" smtClean="0">
                <a:solidFill>
                  <a:srgbClr val="000000"/>
                </a:solidFill>
              </a:rPr>
              <a:t>poder</a:t>
            </a:r>
            <a:r>
              <a:rPr lang="fr-FR" sz="2400" dirty="0" smtClean="0">
                <a:solidFill>
                  <a:srgbClr val="000000"/>
                </a:solidFill>
              </a:rPr>
              <a:t> », in </a:t>
            </a:r>
            <a:r>
              <a:rPr lang="fr-FR" sz="2400" dirty="0" err="1" smtClean="0">
                <a:solidFill>
                  <a:srgbClr val="000000"/>
                </a:solidFill>
              </a:rPr>
              <a:t>Heriberto</a:t>
            </a:r>
            <a:r>
              <a:rPr lang="fr-FR" sz="2400" dirty="0" smtClean="0">
                <a:solidFill>
                  <a:srgbClr val="000000"/>
                </a:solidFill>
              </a:rPr>
              <a:t> CAIRO y Ramon </a:t>
            </a:r>
            <a:r>
              <a:rPr lang="fr-FR" sz="2400" dirty="0" err="1" smtClean="0">
                <a:solidFill>
                  <a:srgbClr val="000000"/>
                </a:solidFill>
              </a:rPr>
              <a:t>Grosfoguel</a:t>
            </a:r>
            <a:r>
              <a:rPr lang="fr-FR" sz="2400" dirty="0" smtClean="0">
                <a:solidFill>
                  <a:srgbClr val="000000"/>
                </a:solidFill>
              </a:rPr>
              <a:t> (</a:t>
            </a:r>
            <a:r>
              <a:rPr lang="fr-FR" sz="2400" dirty="0" err="1" smtClean="0">
                <a:solidFill>
                  <a:srgbClr val="000000"/>
                </a:solidFill>
              </a:rPr>
              <a:t>Eds</a:t>
            </a:r>
            <a:r>
              <a:rPr lang="fr-FR" sz="2400" dirty="0" smtClean="0">
                <a:solidFill>
                  <a:srgbClr val="000000"/>
                </a:solidFill>
              </a:rPr>
              <a:t>.), </a:t>
            </a:r>
            <a:r>
              <a:rPr lang="fr-FR" sz="2400" dirty="0" err="1" smtClean="0">
                <a:solidFill>
                  <a:srgbClr val="000000"/>
                </a:solidFill>
              </a:rPr>
              <a:t>Descolonizar</a:t>
            </a:r>
            <a:r>
              <a:rPr lang="fr-FR" sz="2400" dirty="0" smtClean="0">
                <a:solidFill>
                  <a:srgbClr val="000000"/>
                </a:solidFill>
              </a:rPr>
              <a:t> la </a:t>
            </a:r>
            <a:r>
              <a:rPr lang="fr-FR" sz="2400" dirty="0" err="1" smtClean="0">
                <a:solidFill>
                  <a:srgbClr val="000000"/>
                </a:solidFill>
              </a:rPr>
              <a:t>Modernidad</a:t>
            </a:r>
            <a:r>
              <a:rPr lang="fr-FR" sz="2400" dirty="0" smtClean="0">
                <a:solidFill>
                  <a:srgbClr val="000000"/>
                </a:solidFill>
              </a:rPr>
              <a:t>, </a:t>
            </a:r>
            <a:r>
              <a:rPr lang="fr-FR" sz="2400" dirty="0" err="1" smtClean="0">
                <a:solidFill>
                  <a:srgbClr val="000000"/>
                </a:solidFill>
              </a:rPr>
              <a:t>Descolonizar</a:t>
            </a:r>
            <a:r>
              <a:rPr lang="fr-FR" sz="2400" dirty="0" smtClean="0">
                <a:solidFill>
                  <a:srgbClr val="000000"/>
                </a:solidFill>
              </a:rPr>
              <a:t> Europa Madrid, </a:t>
            </a:r>
            <a:r>
              <a:rPr lang="fr-FR" sz="2400" dirty="0" err="1" smtClean="0">
                <a:solidFill>
                  <a:srgbClr val="000000"/>
                </a:solidFill>
              </a:rPr>
              <a:t>Iepala</a:t>
            </a:r>
            <a:r>
              <a:rPr lang="fr-FR" sz="2400" dirty="0" smtClean="0">
                <a:solidFill>
                  <a:srgbClr val="000000"/>
                </a:solidFill>
              </a:rPr>
              <a:t> Editorial, </a:t>
            </a:r>
            <a:r>
              <a:rPr lang="fr-FR" sz="2400" dirty="0" err="1" smtClean="0">
                <a:solidFill>
                  <a:srgbClr val="000000"/>
                </a:solidFill>
              </a:rPr>
              <a:t>capit</a:t>
            </a:r>
            <a:r>
              <a:rPr lang="fr-FR" sz="2400" dirty="0" smtClean="0">
                <a:solidFill>
                  <a:srgbClr val="000000"/>
                </a:solidFill>
              </a:rPr>
              <a:t>. x, pp. 223-232</a:t>
            </a:r>
          </a:p>
          <a:p>
            <a:pPr marL="812800" indent="-812800" algn="l"/>
            <a:r>
              <a:rPr lang="fr-FR" sz="2400" dirty="0" smtClean="0">
                <a:solidFill>
                  <a:srgbClr val="000000"/>
                </a:solidFill>
              </a:rPr>
              <a:t>___________________ (2010) « Interview », in Gaëlle </a:t>
            </a:r>
            <a:r>
              <a:rPr lang="fr-FR" sz="2400" dirty="0" err="1" smtClean="0">
                <a:solidFill>
                  <a:srgbClr val="000000"/>
                </a:solidFill>
              </a:rPr>
              <a:t>Krikorian</a:t>
            </a:r>
            <a:r>
              <a:rPr lang="fr-FR" sz="2400" dirty="0" smtClean="0">
                <a:solidFill>
                  <a:srgbClr val="000000"/>
                </a:solidFill>
              </a:rPr>
              <a:t> &amp; Amy </a:t>
            </a:r>
            <a:r>
              <a:rPr lang="fr-FR" sz="2400" dirty="0" err="1" smtClean="0">
                <a:solidFill>
                  <a:srgbClr val="000000"/>
                </a:solidFill>
              </a:rPr>
              <a:t>Kapczynski</a:t>
            </a:r>
            <a:r>
              <a:rPr lang="fr-FR" sz="2400" dirty="0" smtClean="0">
                <a:solidFill>
                  <a:srgbClr val="000000"/>
                </a:solidFill>
              </a:rPr>
              <a:t> (</a:t>
            </a:r>
            <a:r>
              <a:rPr lang="fr-FR" sz="2400" dirty="0" err="1" smtClean="0">
                <a:solidFill>
                  <a:srgbClr val="000000"/>
                </a:solidFill>
              </a:rPr>
              <a:t>Eds</a:t>
            </a:r>
            <a:r>
              <a:rPr lang="fr-FR" sz="2400" dirty="0" smtClean="0">
                <a:solidFill>
                  <a:srgbClr val="000000"/>
                </a:solidFill>
              </a:rPr>
              <a:t>.), Access to </a:t>
            </a:r>
            <a:r>
              <a:rPr lang="fr-FR" sz="2400" dirty="0" err="1" smtClean="0">
                <a:solidFill>
                  <a:srgbClr val="000000"/>
                </a:solidFill>
              </a:rPr>
              <a:t>Knowledge</a:t>
            </a:r>
            <a:r>
              <a:rPr lang="fr-FR" sz="2400" dirty="0" smtClean="0">
                <a:solidFill>
                  <a:srgbClr val="000000"/>
                </a:solidFill>
              </a:rPr>
              <a:t> in the Age of </a:t>
            </a:r>
            <a:r>
              <a:rPr lang="fr-FR" sz="2400" dirty="0" err="1" smtClean="0">
                <a:solidFill>
                  <a:srgbClr val="000000"/>
                </a:solidFill>
              </a:rPr>
              <a:t>Intellectual</a:t>
            </a:r>
            <a:r>
              <a:rPr lang="fr-FR" sz="2400" dirty="0" smtClean="0">
                <a:solidFill>
                  <a:srgbClr val="000000"/>
                </a:solidFill>
              </a:rPr>
              <a:t> </a:t>
            </a:r>
            <a:r>
              <a:rPr lang="fr-FR" sz="2400" dirty="0" err="1" smtClean="0">
                <a:solidFill>
                  <a:srgbClr val="000000"/>
                </a:solidFill>
              </a:rPr>
              <a:t>Property</a:t>
            </a:r>
            <a:r>
              <a:rPr lang="fr-FR" sz="2400" dirty="0" smtClean="0">
                <a:solidFill>
                  <a:srgbClr val="000000"/>
                </a:solidFill>
              </a:rPr>
              <a:t>, New York, Zone Books, pp. 575-594</a:t>
            </a:r>
          </a:p>
          <a:p>
            <a:pPr marL="812800" indent="-812800" algn="l"/>
            <a:r>
              <a:rPr lang="fr-FR" sz="2400" dirty="0" smtClean="0">
                <a:solidFill>
                  <a:srgbClr val="000000"/>
                </a:solidFill>
              </a:rPr>
              <a:t>___________________ (2011) « </a:t>
            </a:r>
            <a:r>
              <a:rPr lang="fr-FR" sz="2400" dirty="0" err="1" smtClean="0">
                <a:solidFill>
                  <a:srgbClr val="000000"/>
                </a:solidFill>
              </a:rPr>
              <a:t>Wikipolitics</a:t>
            </a:r>
            <a:r>
              <a:rPr lang="fr-FR" sz="2400" dirty="0" smtClean="0">
                <a:solidFill>
                  <a:srgbClr val="000000"/>
                </a:solidFill>
              </a:rPr>
              <a:t> and the </a:t>
            </a:r>
            <a:r>
              <a:rPr lang="fr-FR" sz="2400" dirty="0" err="1" smtClean="0">
                <a:solidFill>
                  <a:srgbClr val="000000"/>
                </a:solidFill>
              </a:rPr>
              <a:t>Economy</a:t>
            </a:r>
            <a:r>
              <a:rPr lang="fr-FR" sz="2400" dirty="0" smtClean="0">
                <a:solidFill>
                  <a:srgbClr val="000000"/>
                </a:solidFill>
              </a:rPr>
              <a:t> of the </a:t>
            </a:r>
            <a:r>
              <a:rPr lang="fr-FR" sz="2400" dirty="0" err="1" smtClean="0">
                <a:solidFill>
                  <a:srgbClr val="000000"/>
                </a:solidFill>
              </a:rPr>
              <a:t>Bees</a:t>
            </a:r>
            <a:r>
              <a:rPr lang="fr-FR" sz="2400" dirty="0" smtClean="0">
                <a:solidFill>
                  <a:srgbClr val="000000"/>
                </a:solidFill>
              </a:rPr>
              <a:t>, information, power and </a:t>
            </a:r>
            <a:r>
              <a:rPr lang="fr-FR" sz="2400" dirty="0" err="1" smtClean="0">
                <a:solidFill>
                  <a:srgbClr val="000000"/>
                </a:solidFill>
              </a:rPr>
              <a:t>Politics</a:t>
            </a:r>
            <a:r>
              <a:rPr lang="fr-FR" sz="2400" dirty="0" smtClean="0">
                <a:solidFill>
                  <a:srgbClr val="000000"/>
                </a:solidFill>
              </a:rPr>
              <a:t> in a Digital Society », in </a:t>
            </a:r>
            <a:r>
              <a:rPr lang="fr-FR" sz="2400" dirty="0" err="1" smtClean="0">
                <a:solidFill>
                  <a:srgbClr val="000000"/>
                </a:solidFill>
              </a:rPr>
              <a:t>Sarita</a:t>
            </a:r>
            <a:r>
              <a:rPr lang="fr-FR" sz="2400" dirty="0" smtClean="0">
                <a:solidFill>
                  <a:srgbClr val="000000"/>
                </a:solidFill>
              </a:rPr>
              <a:t> </a:t>
            </a:r>
            <a:r>
              <a:rPr lang="fr-FR" sz="2400" dirty="0" err="1" smtClean="0">
                <a:solidFill>
                  <a:srgbClr val="000000"/>
                </a:solidFill>
              </a:rPr>
              <a:t>Albagli</a:t>
            </a:r>
            <a:r>
              <a:rPr lang="fr-FR" sz="2400" dirty="0" smtClean="0">
                <a:solidFill>
                  <a:srgbClr val="000000"/>
                </a:solidFill>
              </a:rPr>
              <a:t> &amp; Maria Lucia </a:t>
            </a:r>
            <a:r>
              <a:rPr lang="fr-FR" sz="2400" dirty="0" err="1" smtClean="0">
                <a:solidFill>
                  <a:srgbClr val="000000"/>
                </a:solidFill>
              </a:rPr>
              <a:t>Maciel</a:t>
            </a:r>
            <a:r>
              <a:rPr lang="fr-FR" sz="2400" dirty="0" smtClean="0">
                <a:solidFill>
                  <a:srgbClr val="000000"/>
                </a:solidFill>
              </a:rPr>
              <a:t>, (</a:t>
            </a:r>
            <a:r>
              <a:rPr lang="fr-FR" sz="2400" dirty="0" err="1" smtClean="0">
                <a:solidFill>
                  <a:srgbClr val="000000"/>
                </a:solidFill>
              </a:rPr>
              <a:t>Eds</a:t>
            </a:r>
            <a:r>
              <a:rPr lang="fr-FR" sz="2400" dirty="0" smtClean="0">
                <a:solidFill>
                  <a:srgbClr val="000000"/>
                </a:solidFill>
              </a:rPr>
              <a:t>.) Information, power and </a:t>
            </a:r>
            <a:r>
              <a:rPr lang="fr-FR" sz="2400" dirty="0" err="1" smtClean="0">
                <a:solidFill>
                  <a:srgbClr val="000000"/>
                </a:solidFill>
              </a:rPr>
              <a:t>Politics</a:t>
            </a:r>
            <a:r>
              <a:rPr lang="fr-FR" sz="2400" dirty="0" smtClean="0">
                <a:solidFill>
                  <a:srgbClr val="000000"/>
                </a:solidFill>
              </a:rPr>
              <a:t>, </a:t>
            </a:r>
            <a:r>
              <a:rPr lang="fr-FR" sz="2400" dirty="0" err="1" smtClean="0">
                <a:solidFill>
                  <a:srgbClr val="000000"/>
                </a:solidFill>
              </a:rPr>
              <a:t>Technological</a:t>
            </a:r>
            <a:r>
              <a:rPr lang="fr-FR" sz="2400" dirty="0" smtClean="0">
                <a:solidFill>
                  <a:srgbClr val="000000"/>
                </a:solidFill>
              </a:rPr>
              <a:t> and </a:t>
            </a:r>
            <a:r>
              <a:rPr lang="fr-FR" sz="2400" dirty="0" err="1" smtClean="0">
                <a:solidFill>
                  <a:srgbClr val="000000"/>
                </a:solidFill>
              </a:rPr>
              <a:t>Institutional</a:t>
            </a:r>
            <a:r>
              <a:rPr lang="fr-FR" sz="2400" dirty="0" smtClean="0">
                <a:solidFill>
                  <a:srgbClr val="000000"/>
                </a:solidFill>
              </a:rPr>
              <a:t> </a:t>
            </a:r>
            <a:r>
              <a:rPr lang="fr-FR" sz="2400" dirty="0" err="1" smtClean="0">
                <a:solidFill>
                  <a:srgbClr val="000000"/>
                </a:solidFill>
              </a:rPr>
              <a:t>Mediations</a:t>
            </a:r>
            <a:r>
              <a:rPr lang="fr-FR" sz="2400" dirty="0" smtClean="0">
                <a:solidFill>
                  <a:srgbClr val="000000"/>
                </a:solidFill>
              </a:rPr>
              <a:t>, </a:t>
            </a:r>
            <a:r>
              <a:rPr lang="fr-FR" sz="2400" dirty="0" err="1" smtClean="0">
                <a:solidFill>
                  <a:srgbClr val="000000"/>
                </a:solidFill>
              </a:rPr>
              <a:t>LexingtomBooks</a:t>
            </a:r>
            <a:r>
              <a:rPr lang="fr-FR" sz="2400" dirty="0" smtClean="0">
                <a:solidFill>
                  <a:srgbClr val="000000"/>
                </a:solidFill>
              </a:rPr>
              <a:t>, </a:t>
            </a:r>
            <a:r>
              <a:rPr lang="fr-FR" sz="2400" dirty="0" err="1" smtClean="0">
                <a:solidFill>
                  <a:srgbClr val="000000"/>
                </a:solidFill>
              </a:rPr>
              <a:t>Lanham</a:t>
            </a:r>
            <a:r>
              <a:rPr lang="fr-FR" sz="2400" dirty="0" smtClean="0">
                <a:solidFill>
                  <a:srgbClr val="000000"/>
                </a:solidFill>
              </a:rPr>
              <a:t>, USA, chap. 3, pp. 47-77</a:t>
            </a:r>
          </a:p>
          <a:p>
            <a:pPr marL="812800" indent="-812800" algn="l"/>
            <a:endParaRPr lang="fr-FR" sz="2400" dirty="0" smtClean="0"/>
          </a:p>
        </p:txBody>
      </p:sp>
    </p:spTree>
    <p:extLst>
      <p:ext uri="{BB962C8B-B14F-4D97-AF65-F5344CB8AC3E}">
        <p14:creationId xmlns:p14="http://schemas.microsoft.com/office/powerpoint/2010/main" val="308466247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p:cNvSpPr>
            <a:spLocks noGrp="1" noChangeArrowheads="1"/>
          </p:cNvSpPr>
          <p:nvPr>
            <p:ph type="ctrTitle"/>
          </p:nvPr>
        </p:nvSpPr>
        <p:spPr>
          <a:xfrm>
            <a:off x="0" y="0"/>
            <a:ext cx="9144000" cy="914400"/>
          </a:xfrm>
          <a:solidFill>
            <a:srgbClr val="FFD100"/>
          </a:solidFill>
        </p:spPr>
        <p:txBody>
          <a:bodyPr>
            <a:normAutofit/>
          </a:bodyPr>
          <a:lstStyle/>
          <a:p>
            <a:pPr eaLnBrk="1" hangingPunct="1"/>
            <a:r>
              <a:rPr lang="en-GB" sz="3200" b="1" dirty="0" smtClean="0">
                <a:solidFill>
                  <a:srgbClr val="0000FF"/>
                </a:solidFill>
              </a:rPr>
              <a:t> </a:t>
            </a:r>
            <a:r>
              <a:rPr lang="en-GB" sz="3200" b="1" dirty="0" smtClean="0">
                <a:solidFill>
                  <a:srgbClr val="000000"/>
                </a:solidFill>
                <a:latin typeface="+mn-lt"/>
              </a:rPr>
              <a:t>12.6. </a:t>
            </a:r>
            <a:r>
              <a:rPr lang="en-GB" sz="3200" b="1" dirty="0" err="1" smtClean="0">
                <a:solidFill>
                  <a:srgbClr val="000000"/>
                </a:solidFill>
                <a:latin typeface="+mn-lt"/>
              </a:rPr>
              <a:t>Réfé</a:t>
            </a:r>
            <a:r>
              <a:rPr lang="en-GB" sz="3200" b="1" dirty="0" err="1" smtClean="0">
                <a:solidFill>
                  <a:srgbClr val="000000"/>
                </a:solidFill>
                <a:latin typeface="+mn-lt"/>
              </a:rPr>
              <a:t>rences</a:t>
            </a:r>
            <a:r>
              <a:rPr lang="en-GB" sz="3200" b="1" dirty="0" smtClean="0">
                <a:solidFill>
                  <a:srgbClr val="000000"/>
                </a:solidFill>
                <a:latin typeface="+mn-lt"/>
              </a:rPr>
              <a:t>  </a:t>
            </a:r>
            <a:endParaRPr lang="en-GB" sz="3200" dirty="0" smtClean="0">
              <a:solidFill>
                <a:srgbClr val="000000"/>
              </a:solidFill>
              <a:latin typeface="+mn-lt"/>
            </a:endParaRPr>
          </a:p>
        </p:txBody>
      </p:sp>
      <p:sp>
        <p:nvSpPr>
          <p:cNvPr id="43011" name="Rectangle 3"/>
          <p:cNvSpPr>
            <a:spLocks noGrp="1" noChangeArrowheads="1"/>
          </p:cNvSpPr>
          <p:nvPr>
            <p:ph type="subTitle" idx="1"/>
          </p:nvPr>
        </p:nvSpPr>
        <p:spPr>
          <a:xfrm>
            <a:off x="0" y="838200"/>
            <a:ext cx="9144000" cy="6019800"/>
          </a:xfrm>
          <a:solidFill>
            <a:schemeClr val="bg1"/>
          </a:solidFill>
        </p:spPr>
        <p:txBody>
          <a:bodyPr>
            <a:normAutofit lnSpcReduction="10000"/>
          </a:bodyPr>
          <a:lstStyle/>
          <a:p>
            <a:pPr marL="812800" indent="-812800" algn="l"/>
            <a:endParaRPr lang="fr-FR" sz="2400" dirty="0" smtClean="0">
              <a:solidFill>
                <a:srgbClr val="000000"/>
              </a:solidFill>
            </a:endParaRPr>
          </a:p>
          <a:p>
            <a:pPr marL="812800" indent="-812800" algn="l"/>
            <a:r>
              <a:rPr lang="fr-FR" sz="2400" dirty="0" smtClean="0">
                <a:solidFill>
                  <a:srgbClr val="000000"/>
                </a:solidFill>
              </a:rPr>
              <a:t>____________________(2011) « Pollen Architecture and Pollen </a:t>
            </a:r>
            <a:r>
              <a:rPr lang="fr-FR" sz="2400" dirty="0" err="1" smtClean="0">
                <a:solidFill>
                  <a:srgbClr val="000000"/>
                </a:solidFill>
              </a:rPr>
              <a:t>Cities</a:t>
            </a:r>
            <a:r>
              <a:rPr lang="fr-FR" sz="2400" dirty="0" smtClean="0">
                <a:solidFill>
                  <a:srgbClr val="000000"/>
                </a:solidFill>
              </a:rPr>
              <a:t>, </a:t>
            </a:r>
            <a:r>
              <a:rPr lang="fr-FR" sz="2400" dirty="0" err="1" smtClean="0">
                <a:solidFill>
                  <a:srgbClr val="000000"/>
                </a:solidFill>
              </a:rPr>
              <a:t>Wiki</a:t>
            </a:r>
            <a:r>
              <a:rPr lang="fr-FR" sz="2400" dirty="0" smtClean="0">
                <a:solidFill>
                  <a:srgbClr val="000000"/>
                </a:solidFill>
              </a:rPr>
              <a:t> Architecture and </a:t>
            </a:r>
            <a:r>
              <a:rPr lang="fr-FR" sz="2400" dirty="0" err="1" smtClean="0">
                <a:solidFill>
                  <a:srgbClr val="000000"/>
                </a:solidFill>
              </a:rPr>
              <a:t>Noopoles</a:t>
            </a:r>
            <a:r>
              <a:rPr lang="fr-FR" sz="2400" dirty="0" smtClean="0">
                <a:solidFill>
                  <a:srgbClr val="000000"/>
                </a:solidFill>
              </a:rPr>
              <a:t> in Cognitive </a:t>
            </a:r>
            <a:r>
              <a:rPr lang="fr-FR" sz="2400" dirty="0" err="1" smtClean="0">
                <a:solidFill>
                  <a:srgbClr val="000000"/>
                </a:solidFill>
              </a:rPr>
              <a:t>Capitalism</a:t>
            </a:r>
            <a:r>
              <a:rPr lang="fr-FR" sz="2400" dirty="0" smtClean="0">
                <a:solidFill>
                  <a:srgbClr val="000000"/>
                </a:solidFill>
              </a:rPr>
              <a:t>: Notes </a:t>
            </a:r>
            <a:r>
              <a:rPr lang="fr-FR" sz="2400" dirty="0" err="1" smtClean="0">
                <a:solidFill>
                  <a:srgbClr val="000000"/>
                </a:solidFill>
              </a:rPr>
              <a:t>towards</a:t>
            </a:r>
            <a:r>
              <a:rPr lang="fr-FR" sz="2400" dirty="0" smtClean="0">
                <a:solidFill>
                  <a:srgbClr val="000000"/>
                </a:solidFill>
              </a:rPr>
              <a:t> a </a:t>
            </a:r>
            <a:r>
              <a:rPr lang="fr-FR" sz="2400" dirty="0" err="1" smtClean="0">
                <a:solidFill>
                  <a:srgbClr val="000000"/>
                </a:solidFill>
              </a:rPr>
              <a:t>Manifesto</a:t>
            </a:r>
            <a:r>
              <a:rPr lang="fr-FR" sz="2400" dirty="0" smtClean="0">
                <a:solidFill>
                  <a:srgbClr val="000000"/>
                </a:solidFill>
              </a:rPr>
              <a:t> » </a:t>
            </a:r>
            <a:r>
              <a:rPr lang="fr-FR" sz="2400" i="1" dirty="0" smtClean="0">
                <a:solidFill>
                  <a:srgbClr val="000000"/>
                </a:solidFill>
              </a:rPr>
              <a:t>in  </a:t>
            </a:r>
            <a:r>
              <a:rPr lang="fr-FR" sz="2400" i="1" dirty="0" err="1" smtClean="0">
                <a:solidFill>
                  <a:srgbClr val="000000"/>
                </a:solidFill>
              </a:rPr>
              <a:t>Frontiers</a:t>
            </a:r>
            <a:r>
              <a:rPr lang="fr-FR" sz="2400" i="1" dirty="0" smtClean="0">
                <a:solidFill>
                  <a:srgbClr val="000000"/>
                </a:solidFill>
              </a:rPr>
              <a:t> of Living  Architecture</a:t>
            </a:r>
            <a:r>
              <a:rPr lang="fr-FR" sz="2400" dirty="0" smtClean="0">
                <a:solidFill>
                  <a:srgbClr val="000000"/>
                </a:solidFill>
              </a:rPr>
              <a:t>, III-IV, </a:t>
            </a:r>
            <a:r>
              <a:rPr lang="fr-FR" sz="2400" dirty="0" err="1" smtClean="0">
                <a:solidFill>
                  <a:srgbClr val="000000"/>
                </a:solidFill>
              </a:rPr>
              <a:t>Louisiana</a:t>
            </a:r>
            <a:r>
              <a:rPr lang="fr-FR" sz="2400" dirty="0" smtClean="0">
                <a:solidFill>
                  <a:srgbClr val="000000"/>
                </a:solidFill>
              </a:rPr>
              <a:t> </a:t>
            </a:r>
            <a:r>
              <a:rPr lang="fr-FR" sz="2400" dirty="0" err="1" smtClean="0">
                <a:solidFill>
                  <a:srgbClr val="000000"/>
                </a:solidFill>
              </a:rPr>
              <a:t>Museum</a:t>
            </a:r>
            <a:r>
              <a:rPr lang="fr-FR" sz="2400" dirty="0" smtClean="0">
                <a:solidFill>
                  <a:srgbClr val="000000"/>
                </a:solidFill>
              </a:rPr>
              <a:t> of Modern Art, </a:t>
            </a:r>
            <a:r>
              <a:rPr lang="fr-FR" sz="2400" dirty="0" err="1" smtClean="0">
                <a:solidFill>
                  <a:srgbClr val="000000"/>
                </a:solidFill>
              </a:rPr>
              <a:t>Copenhagen</a:t>
            </a:r>
            <a:r>
              <a:rPr lang="fr-FR" sz="2400" dirty="0" smtClean="0">
                <a:solidFill>
                  <a:srgbClr val="000000"/>
                </a:solidFill>
              </a:rPr>
              <a:t>, pp. 106-111</a:t>
            </a:r>
          </a:p>
          <a:p>
            <a:pPr marL="812800" indent="-812800" algn="l"/>
            <a:r>
              <a:rPr lang="fr-FR" sz="2400" dirty="0" smtClean="0">
                <a:solidFill>
                  <a:srgbClr val="000000"/>
                </a:solidFill>
              </a:rPr>
              <a:t>____________________( 2012) « Les réseaux sociaux numériques, une application de la force des liens faibles, in Bernard </a:t>
            </a:r>
            <a:r>
              <a:rPr lang="fr-FR" sz="2400" dirty="0" err="1" smtClean="0">
                <a:solidFill>
                  <a:srgbClr val="000000"/>
                </a:solidFill>
              </a:rPr>
              <a:t>Stiegler</a:t>
            </a:r>
            <a:r>
              <a:rPr lang="fr-FR" sz="2400" dirty="0" smtClean="0">
                <a:solidFill>
                  <a:srgbClr val="000000"/>
                </a:solidFill>
              </a:rPr>
              <a:t> (sous la </a:t>
            </a:r>
            <a:r>
              <a:rPr lang="fr-FR" sz="2400" dirty="0" err="1" smtClean="0">
                <a:solidFill>
                  <a:srgbClr val="000000"/>
                </a:solidFill>
              </a:rPr>
              <a:t>dir</a:t>
            </a:r>
            <a:r>
              <a:rPr lang="fr-FR" sz="2400" dirty="0" smtClean="0">
                <a:solidFill>
                  <a:srgbClr val="000000"/>
                </a:solidFill>
              </a:rPr>
              <a:t>.</a:t>
            </a:r>
            <a:r>
              <a:rPr lang="fr-FR" sz="2400" i="1" dirty="0" smtClean="0">
                <a:solidFill>
                  <a:srgbClr val="000000"/>
                </a:solidFill>
              </a:rPr>
              <a:t>) Réseaux sociaux , culture politique et </a:t>
            </a:r>
            <a:r>
              <a:rPr lang="fr-FR" sz="2400" i="1" dirty="0" err="1" smtClean="0">
                <a:solidFill>
                  <a:srgbClr val="000000"/>
                </a:solidFill>
              </a:rPr>
              <a:t>ingénièrie</a:t>
            </a:r>
            <a:r>
              <a:rPr lang="fr-FR" sz="2400" i="1" dirty="0" smtClean="0">
                <a:solidFill>
                  <a:srgbClr val="000000"/>
                </a:solidFill>
              </a:rPr>
              <a:t> des réseaux sociaux, </a:t>
            </a:r>
            <a:r>
              <a:rPr lang="fr-FR" sz="2400" dirty="0" smtClean="0">
                <a:solidFill>
                  <a:srgbClr val="000000"/>
                </a:solidFill>
              </a:rPr>
              <a:t>Paris IRI/Editions </a:t>
            </a:r>
            <a:r>
              <a:rPr lang="fr-FR" sz="2400" dirty="0" err="1" smtClean="0">
                <a:solidFill>
                  <a:srgbClr val="000000"/>
                </a:solidFill>
              </a:rPr>
              <a:t>Fyp</a:t>
            </a:r>
            <a:r>
              <a:rPr lang="fr-FR" sz="2400" dirty="0" smtClean="0">
                <a:solidFill>
                  <a:srgbClr val="000000"/>
                </a:solidFill>
              </a:rPr>
              <a:t>, chap. 3, pp. 67-81</a:t>
            </a:r>
          </a:p>
          <a:p>
            <a:pPr marL="812800" indent="-812800" algn="l"/>
            <a:r>
              <a:rPr lang="fr-FR" sz="2400" dirty="0" smtClean="0">
                <a:solidFill>
                  <a:srgbClr val="000000"/>
                </a:solidFill>
              </a:rPr>
              <a:t>________________, (2013)   Entry </a:t>
            </a:r>
            <a:r>
              <a:rPr lang="fr-FR" sz="2400" dirty="0" err="1" smtClean="0">
                <a:solidFill>
                  <a:srgbClr val="000000"/>
                </a:solidFill>
              </a:rPr>
              <a:t>Employment</a:t>
            </a:r>
            <a:r>
              <a:rPr lang="fr-FR" sz="2400" dirty="0" smtClean="0">
                <a:solidFill>
                  <a:srgbClr val="000000"/>
                </a:solidFill>
              </a:rPr>
              <a:t> , in </a:t>
            </a:r>
            <a:r>
              <a:rPr lang="fr-FR" sz="2400" i="1" dirty="0" err="1" smtClean="0">
                <a:solidFill>
                  <a:srgbClr val="000000"/>
                </a:solidFill>
              </a:rPr>
              <a:t>Encyclopedia</a:t>
            </a:r>
            <a:r>
              <a:rPr lang="fr-FR" sz="2400" i="1" dirty="0" smtClean="0">
                <a:solidFill>
                  <a:srgbClr val="000000"/>
                </a:solidFill>
              </a:rPr>
              <a:t> of </a:t>
            </a:r>
            <a:r>
              <a:rPr lang="fr-FR" sz="2400" i="1" dirty="0" err="1" smtClean="0">
                <a:solidFill>
                  <a:srgbClr val="000000"/>
                </a:solidFill>
              </a:rPr>
              <a:t>Critical</a:t>
            </a:r>
            <a:r>
              <a:rPr lang="fr-FR" sz="2400" i="1" dirty="0" smtClean="0">
                <a:solidFill>
                  <a:srgbClr val="000000"/>
                </a:solidFill>
              </a:rPr>
              <a:t> </a:t>
            </a:r>
            <a:r>
              <a:rPr lang="fr-FR" sz="2400" i="1" dirty="0" err="1" smtClean="0">
                <a:solidFill>
                  <a:srgbClr val="000000"/>
                </a:solidFill>
              </a:rPr>
              <a:t>Psychology</a:t>
            </a:r>
            <a:r>
              <a:rPr lang="fr-FR" sz="2400" i="1" dirty="0" smtClean="0">
                <a:solidFill>
                  <a:srgbClr val="000000"/>
                </a:solidFill>
              </a:rPr>
              <a:t>,</a:t>
            </a:r>
            <a:r>
              <a:rPr lang="fr-FR" sz="2400" dirty="0" smtClean="0">
                <a:solidFill>
                  <a:srgbClr val="000000"/>
                </a:solidFill>
              </a:rPr>
              <a:t> Toronto, Springer.  ( à paraître) </a:t>
            </a:r>
          </a:p>
          <a:p>
            <a:pPr marL="812800" indent="-812800" algn="l"/>
            <a:r>
              <a:rPr lang="fr-FR" sz="2400" dirty="0" smtClean="0">
                <a:solidFill>
                  <a:srgbClr val="000000"/>
                </a:solidFill>
              </a:rPr>
              <a:t>___________________ </a:t>
            </a:r>
            <a:r>
              <a:rPr lang="fr-FR" sz="2400" dirty="0" smtClean="0">
                <a:solidFill>
                  <a:srgbClr val="000000"/>
                </a:solidFill>
              </a:rPr>
              <a:t>(2013) "Innovation/mondialisation : Les droits de la propriété intellectuelle à la croisée des chemins", in Mestre J. et </a:t>
            </a:r>
            <a:r>
              <a:rPr lang="fr-FR" sz="2400" dirty="0" err="1" smtClean="0">
                <a:solidFill>
                  <a:srgbClr val="000000"/>
                </a:solidFill>
              </a:rPr>
              <a:t>Merland</a:t>
            </a:r>
            <a:r>
              <a:rPr lang="fr-FR" sz="2400" dirty="0" smtClean="0">
                <a:solidFill>
                  <a:srgbClr val="000000"/>
                </a:solidFill>
              </a:rPr>
              <a:t> L. (</a:t>
            </a:r>
            <a:r>
              <a:rPr lang="fr-FR" sz="2400" dirty="0" err="1" smtClean="0">
                <a:solidFill>
                  <a:srgbClr val="000000"/>
                </a:solidFill>
              </a:rPr>
              <a:t>dir</a:t>
            </a:r>
            <a:r>
              <a:rPr lang="fr-FR" sz="2400" dirty="0" smtClean="0">
                <a:solidFill>
                  <a:srgbClr val="000000"/>
                </a:solidFill>
              </a:rPr>
              <a:t>), </a:t>
            </a:r>
            <a:r>
              <a:rPr lang="fr-FR" sz="2400" i="1" dirty="0" smtClean="0">
                <a:solidFill>
                  <a:srgbClr val="000000"/>
                </a:solidFill>
              </a:rPr>
              <a:t>Droit et Innovation</a:t>
            </a:r>
            <a:r>
              <a:rPr lang="fr-FR" sz="2400" dirty="0" smtClean="0">
                <a:solidFill>
                  <a:srgbClr val="000000"/>
                </a:solidFill>
              </a:rPr>
              <a:t>, PUAM, 2013, p. 125-133</a:t>
            </a:r>
          </a:p>
          <a:p>
            <a:pPr marL="812800" indent="-812800" algn="l"/>
            <a:r>
              <a:rPr lang="fr-FR" sz="2400" dirty="0" smtClean="0">
                <a:solidFill>
                  <a:srgbClr val="000000"/>
                </a:solidFill>
              </a:rPr>
              <a:t>_____________(2013) « </a:t>
            </a:r>
            <a:r>
              <a:rPr lang="fr-FR" sz="2400" dirty="0" err="1" smtClean="0">
                <a:solidFill>
                  <a:srgbClr val="000000"/>
                </a:solidFill>
              </a:rPr>
              <a:t>Low</a:t>
            </a:r>
            <a:r>
              <a:rPr lang="fr-FR" sz="2400" dirty="0" smtClean="0">
                <a:solidFill>
                  <a:srgbClr val="000000"/>
                </a:solidFill>
              </a:rPr>
              <a:t> </a:t>
            </a:r>
            <a:r>
              <a:rPr lang="fr-FR" sz="2400" dirty="0" err="1" smtClean="0">
                <a:solidFill>
                  <a:srgbClr val="000000"/>
                </a:solidFill>
              </a:rPr>
              <a:t>cost</a:t>
            </a:r>
            <a:r>
              <a:rPr lang="fr-FR" sz="2400" dirty="0" smtClean="0">
                <a:solidFill>
                  <a:srgbClr val="000000"/>
                </a:solidFill>
              </a:rPr>
              <a:t> et design , un aller et retour asymétrique » en anglais également in </a:t>
            </a:r>
            <a:r>
              <a:rPr lang="fr-FR" sz="2400" i="1" dirty="0" smtClean="0">
                <a:solidFill>
                  <a:srgbClr val="000000"/>
                </a:solidFill>
              </a:rPr>
              <a:t>Azimuts</a:t>
            </a:r>
            <a:r>
              <a:rPr lang="fr-FR" sz="2400" dirty="0" smtClean="0">
                <a:solidFill>
                  <a:srgbClr val="000000"/>
                </a:solidFill>
              </a:rPr>
              <a:t>, N° 37-38</a:t>
            </a:r>
          </a:p>
          <a:p>
            <a:pPr marL="812800" indent="-812800" algn="l"/>
            <a:endParaRPr lang="fr-FR" sz="2400" dirty="0" smtClean="0"/>
          </a:p>
          <a:p>
            <a:pPr marL="812800" indent="-812800" algn="l"/>
            <a:endParaRPr lang="fr-FR" sz="2400" dirty="0" smtClean="0"/>
          </a:p>
          <a:p>
            <a:pPr marL="812800" indent="-812800" algn="l"/>
            <a:endParaRPr lang="fr-FR" sz="2400" dirty="0" smtClean="0"/>
          </a:p>
          <a:p>
            <a:pPr marL="812800" indent="-812800" algn="l"/>
            <a:endParaRPr lang="fr-FR" sz="2400" dirty="0" smtClean="0"/>
          </a:p>
        </p:txBody>
      </p:sp>
    </p:spTree>
    <p:extLst>
      <p:ext uri="{BB962C8B-B14F-4D97-AF65-F5344CB8AC3E}">
        <p14:creationId xmlns:p14="http://schemas.microsoft.com/office/powerpoint/2010/main" val="19216971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p:cNvSpPr>
            <a:spLocks noGrp="1" noChangeArrowheads="1"/>
          </p:cNvSpPr>
          <p:nvPr>
            <p:ph type="ctrTitle"/>
          </p:nvPr>
        </p:nvSpPr>
        <p:spPr>
          <a:xfrm>
            <a:off x="0" y="0"/>
            <a:ext cx="9144000" cy="914400"/>
          </a:xfrm>
          <a:solidFill>
            <a:srgbClr val="FFD100"/>
          </a:solidFill>
        </p:spPr>
        <p:txBody>
          <a:bodyPr/>
          <a:lstStyle/>
          <a:p>
            <a:pPr eaLnBrk="1" hangingPunct="1"/>
            <a:r>
              <a:rPr lang="en-GB" sz="2400" b="1" dirty="0" smtClean="0">
                <a:solidFill>
                  <a:srgbClr val="0000FF"/>
                </a:solidFill>
              </a:rPr>
              <a:t> </a:t>
            </a:r>
            <a:r>
              <a:rPr lang="en-GB" sz="3200" b="1" dirty="0" smtClean="0">
                <a:solidFill>
                  <a:srgbClr val="000000"/>
                </a:solidFill>
                <a:latin typeface="+mn-lt"/>
              </a:rPr>
              <a:t>12.7</a:t>
            </a:r>
            <a:r>
              <a:rPr lang="en-GB" sz="3200" b="1" dirty="0" smtClean="0">
                <a:solidFill>
                  <a:srgbClr val="000000"/>
                </a:solidFill>
                <a:latin typeface="+mn-lt"/>
              </a:rPr>
              <a:t>. </a:t>
            </a:r>
            <a:r>
              <a:rPr lang="en-GB" sz="3200" b="1" dirty="0" err="1" smtClean="0">
                <a:solidFill>
                  <a:srgbClr val="000000"/>
                </a:solidFill>
                <a:latin typeface="+mn-lt"/>
              </a:rPr>
              <a:t>Réferences</a:t>
            </a:r>
            <a:r>
              <a:rPr lang="en-GB" sz="3200" b="1" dirty="0" smtClean="0">
                <a:solidFill>
                  <a:srgbClr val="000000"/>
                </a:solidFill>
                <a:latin typeface="+mn-lt"/>
              </a:rPr>
              <a:t>  </a:t>
            </a:r>
            <a:endParaRPr lang="en-GB" sz="3200" dirty="0" smtClean="0">
              <a:solidFill>
                <a:srgbClr val="000000"/>
              </a:solidFill>
              <a:latin typeface="+mn-lt"/>
            </a:endParaRPr>
          </a:p>
        </p:txBody>
      </p:sp>
      <p:sp>
        <p:nvSpPr>
          <p:cNvPr id="43011" name="Rectangle 3"/>
          <p:cNvSpPr>
            <a:spLocks noGrp="1" noChangeArrowheads="1"/>
          </p:cNvSpPr>
          <p:nvPr>
            <p:ph type="subTitle" idx="1"/>
          </p:nvPr>
        </p:nvSpPr>
        <p:spPr>
          <a:xfrm>
            <a:off x="0" y="838200"/>
            <a:ext cx="9144000" cy="6019800"/>
          </a:xfrm>
          <a:solidFill>
            <a:schemeClr val="bg1"/>
          </a:solidFill>
        </p:spPr>
        <p:txBody>
          <a:bodyPr>
            <a:normAutofit/>
          </a:bodyPr>
          <a:lstStyle/>
          <a:p>
            <a:pPr marL="812800" indent="-812800" algn="l"/>
            <a:endParaRPr lang="fr-FR" sz="2400" dirty="0" smtClean="0">
              <a:solidFill>
                <a:srgbClr val="000000"/>
              </a:solidFill>
            </a:endParaRPr>
          </a:p>
          <a:p>
            <a:pPr marL="812800" indent="-812800" algn="l"/>
            <a:r>
              <a:rPr lang="fr-FR" sz="2400" dirty="0" smtClean="0">
                <a:solidFill>
                  <a:srgbClr val="000000"/>
                </a:solidFill>
              </a:rPr>
              <a:t>____________________(2015) « The </a:t>
            </a:r>
            <a:r>
              <a:rPr lang="fr-FR" sz="2400" dirty="0" err="1" smtClean="0">
                <a:solidFill>
                  <a:srgbClr val="000000"/>
                </a:solidFill>
              </a:rPr>
              <a:t>Pollination</a:t>
            </a:r>
            <a:r>
              <a:rPr lang="fr-FR" sz="2400" dirty="0" smtClean="0">
                <a:solidFill>
                  <a:srgbClr val="000000"/>
                </a:solidFill>
              </a:rPr>
              <a:t> of </a:t>
            </a:r>
            <a:r>
              <a:rPr lang="fr-FR" sz="2400" dirty="0" err="1" smtClean="0">
                <a:solidFill>
                  <a:srgbClr val="000000"/>
                </a:solidFill>
              </a:rPr>
              <a:t>Creativity</a:t>
            </a:r>
            <a:r>
              <a:rPr lang="fr-FR" sz="2400" dirty="0" smtClean="0">
                <a:solidFill>
                  <a:srgbClr val="000000"/>
                </a:solidFill>
              </a:rPr>
              <a:t>: For a Basic </a:t>
            </a:r>
            <a:r>
              <a:rPr lang="fr-FR" sz="2400" dirty="0" err="1" smtClean="0">
                <a:solidFill>
                  <a:srgbClr val="000000"/>
                </a:solidFill>
              </a:rPr>
              <a:t>Income</a:t>
            </a:r>
            <a:r>
              <a:rPr lang="fr-FR" sz="2400" dirty="0" smtClean="0">
                <a:solidFill>
                  <a:srgbClr val="000000"/>
                </a:solidFill>
              </a:rPr>
              <a:t> in the </a:t>
            </a:r>
            <a:r>
              <a:rPr lang="fr-FR" sz="2400" dirty="0" err="1" smtClean="0">
                <a:solidFill>
                  <a:srgbClr val="000000"/>
                </a:solidFill>
              </a:rPr>
              <a:t>Creative</a:t>
            </a:r>
            <a:r>
              <a:rPr lang="fr-FR" sz="2400" dirty="0">
                <a:solidFill>
                  <a:srgbClr val="000000"/>
                </a:solidFill>
              </a:rPr>
              <a:t> </a:t>
            </a:r>
            <a:r>
              <a:rPr lang="fr-FR" sz="2400" dirty="0" err="1" smtClean="0">
                <a:solidFill>
                  <a:srgbClr val="000000"/>
                </a:solidFill>
              </a:rPr>
              <a:t>Capitalism</a:t>
            </a:r>
            <a:r>
              <a:rPr lang="fr-FR" sz="2400" dirty="0" smtClean="0">
                <a:solidFill>
                  <a:srgbClr val="000000"/>
                </a:solidFill>
              </a:rPr>
              <a:t> of Network </a:t>
            </a:r>
            <a:r>
              <a:rPr lang="fr-FR" sz="2400" dirty="0" err="1" smtClean="0">
                <a:solidFill>
                  <a:srgbClr val="000000"/>
                </a:solidFill>
              </a:rPr>
              <a:t>Societies</a:t>
            </a:r>
            <a:r>
              <a:rPr lang="fr-FR" sz="2400" dirty="0" smtClean="0">
                <a:solidFill>
                  <a:srgbClr val="000000"/>
                </a:solidFill>
              </a:rPr>
              <a:t> » in Giuseppe Cocco and Barbara </a:t>
            </a:r>
            <a:r>
              <a:rPr lang="fr-FR" sz="2400" dirty="0" err="1" smtClean="0">
                <a:solidFill>
                  <a:srgbClr val="000000"/>
                </a:solidFill>
              </a:rPr>
              <a:t>Szaniecki</a:t>
            </a:r>
            <a:r>
              <a:rPr lang="fr-FR" sz="2400" dirty="0" smtClean="0">
                <a:solidFill>
                  <a:srgbClr val="000000"/>
                </a:solidFill>
              </a:rPr>
              <a:t> (</a:t>
            </a:r>
            <a:r>
              <a:rPr lang="fr-FR" sz="2400" dirty="0" err="1" smtClean="0">
                <a:solidFill>
                  <a:srgbClr val="000000"/>
                </a:solidFill>
              </a:rPr>
              <a:t>Eds</a:t>
            </a:r>
            <a:r>
              <a:rPr lang="fr-FR" sz="2400" dirty="0" smtClean="0">
                <a:solidFill>
                  <a:srgbClr val="000000"/>
                </a:solidFill>
              </a:rPr>
              <a:t>) </a:t>
            </a:r>
            <a:r>
              <a:rPr lang="fr-FR" sz="2400" i="1" dirty="0" err="1" smtClean="0">
                <a:solidFill>
                  <a:srgbClr val="000000"/>
                </a:solidFill>
              </a:rPr>
              <a:t>Creative</a:t>
            </a:r>
            <a:r>
              <a:rPr lang="fr-FR" sz="2400" i="1" dirty="0" smtClean="0">
                <a:solidFill>
                  <a:srgbClr val="000000"/>
                </a:solidFill>
              </a:rPr>
              <a:t> </a:t>
            </a:r>
            <a:r>
              <a:rPr lang="fr-FR" sz="2400" i="1" dirty="0" err="1" smtClean="0">
                <a:solidFill>
                  <a:srgbClr val="000000"/>
                </a:solidFill>
              </a:rPr>
              <a:t>Capitalism</a:t>
            </a:r>
            <a:r>
              <a:rPr lang="fr-FR" sz="2400" i="1" dirty="0" smtClean="0">
                <a:solidFill>
                  <a:srgbClr val="000000"/>
                </a:solidFill>
              </a:rPr>
              <a:t>, </a:t>
            </a:r>
            <a:r>
              <a:rPr lang="fr-FR" sz="2400" i="1" dirty="0" err="1" smtClean="0">
                <a:solidFill>
                  <a:srgbClr val="000000"/>
                </a:solidFill>
              </a:rPr>
              <a:t>Multitudinous</a:t>
            </a:r>
            <a:r>
              <a:rPr lang="fr-FR" sz="2400" i="1" dirty="0" smtClean="0">
                <a:solidFill>
                  <a:srgbClr val="000000"/>
                </a:solidFill>
              </a:rPr>
              <a:t> </a:t>
            </a:r>
            <a:r>
              <a:rPr lang="fr-FR" sz="2400" i="1" dirty="0" err="1" smtClean="0">
                <a:solidFill>
                  <a:srgbClr val="000000"/>
                </a:solidFill>
              </a:rPr>
              <a:t>Creativity</a:t>
            </a:r>
            <a:r>
              <a:rPr lang="fr-FR" sz="2400" i="1" dirty="0" smtClean="0">
                <a:solidFill>
                  <a:srgbClr val="000000"/>
                </a:solidFill>
              </a:rPr>
              <a:t>, </a:t>
            </a:r>
            <a:r>
              <a:rPr lang="fr-FR" sz="2400" i="1" dirty="0" err="1" smtClean="0">
                <a:solidFill>
                  <a:srgbClr val="000000"/>
                </a:solidFill>
              </a:rPr>
              <a:t>Radicalities</a:t>
            </a:r>
            <a:r>
              <a:rPr lang="fr-FR" sz="2400" i="1" dirty="0" smtClean="0">
                <a:solidFill>
                  <a:srgbClr val="000000"/>
                </a:solidFill>
              </a:rPr>
              <a:t> and </a:t>
            </a:r>
            <a:r>
              <a:rPr lang="fr-FR" sz="2400" i="1" dirty="0" err="1" smtClean="0">
                <a:solidFill>
                  <a:srgbClr val="000000"/>
                </a:solidFill>
              </a:rPr>
              <a:t>Alterities</a:t>
            </a:r>
            <a:r>
              <a:rPr lang="fr-FR" sz="2400" dirty="0" smtClean="0">
                <a:solidFill>
                  <a:srgbClr val="000000"/>
                </a:solidFill>
              </a:rPr>
              <a:t>, Lexington Books ,  by chap. 15, pp. 233-246 </a:t>
            </a:r>
            <a:endParaRPr lang="fr-FR" sz="2400" dirty="0" smtClean="0">
              <a:solidFill>
                <a:srgbClr val="000000"/>
              </a:solidFill>
            </a:endParaRPr>
          </a:p>
          <a:p>
            <a:pPr marL="812800" indent="-812800" algn="l"/>
            <a:r>
              <a:rPr lang="fr-FR" sz="2400" dirty="0" smtClean="0">
                <a:solidFill>
                  <a:srgbClr val="000000"/>
                </a:solidFill>
              </a:rPr>
              <a:t>_____________________(2009) «  Taxe carbone ou taxe pollen? Pour une taxation de tous les flux financiers et monétaires. »   In </a:t>
            </a:r>
            <a:r>
              <a:rPr lang="fr-FR" sz="2400" i="1" dirty="0" smtClean="0">
                <a:solidFill>
                  <a:srgbClr val="000000"/>
                </a:solidFill>
              </a:rPr>
              <a:t>Multitudes</a:t>
            </a:r>
            <a:r>
              <a:rPr lang="fr-FR" sz="2400" dirty="0" smtClean="0">
                <a:solidFill>
                  <a:srgbClr val="000000"/>
                </a:solidFill>
              </a:rPr>
              <a:t>, n° 39,pp. 14-21  @</a:t>
            </a:r>
          </a:p>
          <a:p>
            <a:pPr marL="812800" indent="-812800" algn="l"/>
            <a:r>
              <a:rPr lang="fr-FR" sz="2400" dirty="0">
                <a:solidFill>
                  <a:srgbClr val="000000"/>
                </a:solidFill>
                <a:hlinkClick r:id="rId3"/>
              </a:rPr>
              <a:t>http://www.cairn.info/article.php?ID_ARTICLE=</a:t>
            </a:r>
            <a:r>
              <a:rPr lang="fr-FR" sz="2400" dirty="0" smtClean="0">
                <a:solidFill>
                  <a:srgbClr val="000000"/>
                </a:solidFill>
                <a:hlinkClick r:id="rId3"/>
              </a:rPr>
              <a:t>MULT_039_0014</a:t>
            </a:r>
            <a:r>
              <a:rPr lang="fr-FR" sz="2400" dirty="0" smtClean="0">
                <a:solidFill>
                  <a:srgbClr val="000000"/>
                </a:solidFill>
              </a:rPr>
              <a:t> </a:t>
            </a:r>
            <a:endParaRPr lang="fr-FR" sz="2400" dirty="0" smtClean="0">
              <a:solidFill>
                <a:srgbClr val="000000"/>
              </a:solidFill>
            </a:endParaRPr>
          </a:p>
          <a:p>
            <a:pPr marL="812800" indent="-812800" algn="l"/>
            <a:r>
              <a:rPr lang="fr-FR" sz="2400" dirty="0" smtClean="0">
                <a:solidFill>
                  <a:srgbClr val="000000"/>
                </a:solidFill>
              </a:rPr>
              <a:t>Antonio </a:t>
            </a:r>
            <a:r>
              <a:rPr lang="fr-FR" sz="2400" dirty="0" err="1" smtClean="0">
                <a:solidFill>
                  <a:srgbClr val="000000"/>
                </a:solidFill>
              </a:rPr>
              <a:t>Casilli</a:t>
            </a:r>
            <a:r>
              <a:rPr lang="fr-FR" sz="2400" dirty="0">
                <a:solidFill>
                  <a:srgbClr val="000000"/>
                </a:solidFill>
              </a:rPr>
              <a:t> </a:t>
            </a:r>
            <a:r>
              <a:rPr lang="fr-FR" sz="2400" dirty="0" smtClean="0">
                <a:solidFill>
                  <a:srgbClr val="000000"/>
                </a:solidFill>
              </a:rPr>
              <a:t> @ </a:t>
            </a:r>
            <a:r>
              <a:rPr lang="fr-FR" sz="2400" dirty="0" smtClean="0">
                <a:solidFill>
                  <a:srgbClr val="000000"/>
                </a:solidFill>
                <a:hlinkClick r:id="rId4"/>
              </a:rPr>
              <a:t>https</a:t>
            </a:r>
            <a:r>
              <a:rPr lang="fr-FR" sz="2400" dirty="0">
                <a:solidFill>
                  <a:srgbClr val="000000"/>
                </a:solidFill>
                <a:hlinkClick r:id="rId4"/>
              </a:rPr>
              <a:t>://www.academia.edu/12138335/_Quest-</a:t>
            </a:r>
            <a:r>
              <a:rPr lang="fr-FR" sz="2400" dirty="0" smtClean="0">
                <a:solidFill>
                  <a:srgbClr val="000000"/>
                </a:solidFill>
                <a:hlinkClick r:id="rId4"/>
              </a:rPr>
              <a:t>ce_que_le_digital_labor_</a:t>
            </a:r>
            <a:r>
              <a:rPr lang="fr-FR" sz="2400" dirty="0" smtClean="0">
                <a:solidFill>
                  <a:srgbClr val="000000"/>
                </a:solidFill>
              </a:rPr>
              <a:t> </a:t>
            </a:r>
            <a:endParaRPr lang="fr-FR" sz="2400" dirty="0" smtClean="0"/>
          </a:p>
          <a:p>
            <a:pPr marL="812800" indent="-812800" algn="l"/>
            <a:endParaRPr lang="fr-FR" sz="2400" dirty="0" smtClean="0"/>
          </a:p>
          <a:p>
            <a:pPr marL="812800" indent="-812800" algn="l"/>
            <a:endParaRPr lang="fr-FR" sz="2400" dirty="0" smtClean="0"/>
          </a:p>
          <a:p>
            <a:pPr marL="812800" indent="-812800" algn="l"/>
            <a:endParaRPr lang="fr-FR" sz="2400" dirty="0" smtClean="0"/>
          </a:p>
        </p:txBody>
      </p:sp>
    </p:spTree>
    <p:extLst>
      <p:ext uri="{BB962C8B-B14F-4D97-AF65-F5344CB8AC3E}">
        <p14:creationId xmlns:p14="http://schemas.microsoft.com/office/powerpoint/2010/main" val="12318125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0"/>
            <a:ext cx="9144000" cy="457200"/>
          </a:xfrm>
          <a:solidFill>
            <a:srgbClr val="FFCF06"/>
          </a:solidFill>
        </p:spPr>
        <p:txBody>
          <a:bodyPr>
            <a:normAutofit fontScale="90000"/>
          </a:bodyPr>
          <a:lstStyle/>
          <a:p>
            <a:pPr eaLnBrk="1" hangingPunct="1"/>
            <a:r>
              <a:rPr lang="fr-FR" sz="3200" dirty="0" smtClean="0">
                <a:solidFill>
                  <a:schemeClr val="folHlink"/>
                </a:solidFill>
                <a:ea typeface="ＭＳ Ｐゴシック" pitchFamily="-110" charset="-128"/>
                <a:cs typeface="ＭＳ Ｐゴシック" pitchFamily="-110" charset="-128"/>
              </a:rPr>
              <a:t>12.2. </a:t>
            </a:r>
            <a:r>
              <a:rPr lang="fr-FR" sz="3200" dirty="0" err="1" smtClean="0">
                <a:solidFill>
                  <a:schemeClr val="folHlink"/>
                </a:solidFill>
                <a:ea typeface="ＭＳ Ｐゴシック" pitchFamily="-110" charset="-128"/>
                <a:cs typeface="ＭＳ Ｐゴシック" pitchFamily="-110" charset="-128"/>
              </a:rPr>
              <a:t>Role</a:t>
            </a:r>
            <a:r>
              <a:rPr lang="fr-FR" sz="3200" dirty="0" smtClean="0">
                <a:solidFill>
                  <a:schemeClr val="folHlink"/>
                </a:solidFill>
                <a:ea typeface="ＭＳ Ｐゴシック" pitchFamily="-110" charset="-128"/>
                <a:cs typeface="ＭＳ Ｐゴシック" pitchFamily="-110" charset="-128"/>
              </a:rPr>
              <a:t> </a:t>
            </a:r>
            <a:r>
              <a:rPr lang="fr-FR" sz="3200" dirty="0">
                <a:solidFill>
                  <a:schemeClr val="folHlink"/>
                </a:solidFill>
                <a:ea typeface="ＭＳ Ｐゴシック" pitchFamily="-110" charset="-128"/>
                <a:cs typeface="ＭＳ Ｐゴシック" pitchFamily="-110" charset="-128"/>
              </a:rPr>
              <a:t>of the </a:t>
            </a:r>
            <a:r>
              <a:rPr lang="fr-FR" sz="3200" dirty="0" err="1">
                <a:solidFill>
                  <a:schemeClr val="folHlink"/>
                </a:solidFill>
                <a:ea typeface="ＭＳ Ｐゴシック" pitchFamily="-110" charset="-128"/>
                <a:cs typeface="ＭＳ Ｐゴシック" pitchFamily="-110" charset="-128"/>
              </a:rPr>
              <a:t>bees</a:t>
            </a:r>
            <a:r>
              <a:rPr lang="fr-FR" sz="3200" dirty="0">
                <a:solidFill>
                  <a:schemeClr val="folHlink"/>
                </a:solidFill>
                <a:ea typeface="ＭＳ Ｐゴシック" pitchFamily="-110" charset="-128"/>
                <a:cs typeface="ＭＳ Ｐゴシック" pitchFamily="-110" charset="-128"/>
              </a:rPr>
              <a:t> in the </a:t>
            </a:r>
            <a:r>
              <a:rPr lang="fr-FR" sz="3200" dirty="0" err="1">
                <a:solidFill>
                  <a:schemeClr val="folHlink"/>
                </a:solidFill>
                <a:ea typeface="ＭＳ Ｐゴシック" pitchFamily="-110" charset="-128"/>
                <a:cs typeface="ＭＳ Ｐゴシック" pitchFamily="-110" charset="-128"/>
              </a:rPr>
              <a:t>pollination</a:t>
            </a:r>
            <a:r>
              <a:rPr lang="fr-FR" dirty="0">
                <a:ea typeface="ＭＳ Ｐゴシック" pitchFamily="-110" charset="-128"/>
                <a:cs typeface="ＭＳ Ｐゴシック" pitchFamily="-110" charset="-128"/>
              </a:rPr>
              <a:t> </a:t>
            </a:r>
          </a:p>
        </p:txBody>
      </p:sp>
      <p:sp>
        <p:nvSpPr>
          <p:cNvPr id="31747" name="Rectangle 3"/>
          <p:cNvSpPr>
            <a:spLocks noGrp="1" noChangeArrowheads="1"/>
          </p:cNvSpPr>
          <p:nvPr>
            <p:ph type="body" idx="1"/>
          </p:nvPr>
        </p:nvSpPr>
        <p:spPr>
          <a:xfrm>
            <a:off x="0" y="457200"/>
            <a:ext cx="9144000" cy="6172200"/>
          </a:xfrm>
          <a:solidFill>
            <a:schemeClr val="folHlink"/>
          </a:solidFill>
        </p:spPr>
        <p:txBody>
          <a:bodyPr/>
          <a:lstStyle/>
          <a:p>
            <a:pPr eaLnBrk="1" hangingPunct="1"/>
            <a:endParaRPr lang="pt-PT">
              <a:ea typeface="ＭＳ Ｐゴシック" pitchFamily="-110" charset="-128"/>
              <a:cs typeface="ＭＳ Ｐゴシック" pitchFamily="-110" charset="-128"/>
            </a:endParaRPr>
          </a:p>
        </p:txBody>
      </p:sp>
      <p:pic>
        <p:nvPicPr>
          <p:cNvPr id="31748" name="Picture 4"/>
          <p:cNvPicPr>
            <a:picLocks noChangeAspect="1" noChangeArrowheads="1"/>
          </p:cNvPicPr>
          <p:nvPr/>
        </p:nvPicPr>
        <p:blipFill>
          <a:blip r:embed="rId3"/>
          <a:srcRect/>
          <a:stretch>
            <a:fillRect/>
          </a:stretch>
        </p:blipFill>
        <p:spPr bwMode="auto">
          <a:xfrm>
            <a:off x="304800" y="533400"/>
            <a:ext cx="8077200" cy="5943600"/>
          </a:xfrm>
          <a:prstGeom prst="rect">
            <a:avLst/>
          </a:prstGeom>
          <a:solidFill>
            <a:schemeClr val="accent6">
              <a:lumMod val="40000"/>
              <a:lumOff val="60000"/>
            </a:schemeClr>
          </a:solidFill>
          <a:ln w="9525">
            <a:noFill/>
            <a:miter lim="800000"/>
            <a:headEnd/>
            <a:tailEnd/>
          </a:ln>
        </p:spPr>
      </p:pic>
    </p:spTree>
    <p:extLst>
      <p:ext uri="{BB962C8B-B14F-4D97-AF65-F5344CB8AC3E}">
        <p14:creationId xmlns:p14="http://schemas.microsoft.com/office/powerpoint/2010/main" val="120442278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870404"/>
          </a:xfrm>
          <a:solidFill>
            <a:srgbClr val="FFD617"/>
          </a:solidFill>
        </p:spPr>
        <p:txBody>
          <a:bodyPr>
            <a:normAutofit/>
          </a:bodyPr>
          <a:lstStyle/>
          <a:p>
            <a:pPr marL="514350" indent="-514350"/>
            <a:r>
              <a:rPr lang="fr-FR" sz="2800" b="1" dirty="0" smtClean="0">
                <a:latin typeface="Cambria"/>
                <a:cs typeface="Cambria"/>
              </a:rPr>
              <a:t>12.3</a:t>
            </a:r>
            <a:r>
              <a:rPr lang="fr-FR" sz="2800" b="1" dirty="0" smtClean="0">
                <a:latin typeface="Cambria"/>
                <a:cs typeface="Cambria"/>
              </a:rPr>
              <a:t>. Annexe 1: </a:t>
            </a:r>
            <a:r>
              <a:rPr lang="fr-FR" sz="2800" b="1" dirty="0" smtClean="0">
                <a:latin typeface="Cambria"/>
                <a:cs typeface="Cambria"/>
              </a:rPr>
              <a:t>Que vaut leur production globale? </a:t>
            </a:r>
          </a:p>
        </p:txBody>
      </p:sp>
      <p:sp>
        <p:nvSpPr>
          <p:cNvPr id="3" name="Espace réservé du contenu 2"/>
          <p:cNvSpPr>
            <a:spLocks noGrp="1"/>
          </p:cNvSpPr>
          <p:nvPr>
            <p:ph idx="1"/>
          </p:nvPr>
        </p:nvSpPr>
        <p:spPr>
          <a:xfrm>
            <a:off x="0" y="870404"/>
            <a:ext cx="9144000" cy="5987595"/>
          </a:xfrm>
          <a:solidFill>
            <a:srgbClr val="FAC090"/>
          </a:solidFill>
        </p:spPr>
        <p:txBody>
          <a:bodyPr>
            <a:normAutofit lnSpcReduction="10000"/>
          </a:bodyPr>
          <a:lstStyle/>
          <a:p>
            <a:pPr marL="514350" indent="-514350">
              <a:buNone/>
            </a:pPr>
            <a:r>
              <a:rPr lang="fr-FR" dirty="0" smtClean="0"/>
              <a:t>Comment mesurer la valeur économique de cette externalité majeure  qu’est la pollinisation ?  </a:t>
            </a:r>
          </a:p>
          <a:p>
            <a:pPr marL="514350" indent="-514350">
              <a:buNone/>
            </a:pPr>
            <a:r>
              <a:rPr lang="fr-FR" dirty="0" smtClean="0"/>
              <a:t>C’est l’apparition du syndrome d’effondrement des ruches (</a:t>
            </a:r>
            <a:r>
              <a:rPr lang="fr-FR" dirty="0" err="1" smtClean="0"/>
              <a:t>colony</a:t>
            </a:r>
            <a:r>
              <a:rPr lang="fr-FR" dirty="0" smtClean="0"/>
              <a:t> collapse </a:t>
            </a:r>
            <a:r>
              <a:rPr lang="fr-FR" dirty="0" err="1" smtClean="0"/>
              <a:t>disease</a:t>
            </a:r>
            <a:r>
              <a:rPr lang="fr-FR" dirty="0" smtClean="0"/>
              <a:t>) en 2006 aux Etats-Unis qui a montré l’urgence de le faire. </a:t>
            </a:r>
          </a:p>
          <a:p>
            <a:pPr marL="514350" indent="-514350">
              <a:buNone/>
            </a:pPr>
            <a:r>
              <a:rPr lang="fr-FR" b="1" dirty="0" smtClean="0"/>
              <a:t>Les évaluation économiques de la valeur annuelle des abeilles dans le PIB mondial varient de 153 à 790 milliards  et pour la nature sauvage (effet indirect mais très puissant) on peut aller de 1000 à 5000 milliards) pour une valeur marchande du miel et de la cire commercialisés de 1 milliard seulement</a:t>
            </a:r>
          </a:p>
          <a:p>
            <a:pPr marL="514350" indent="-514350">
              <a:buNone/>
            </a:pPr>
            <a:endParaRPr lang="fr-FR" dirty="0" smtClean="0"/>
          </a:p>
        </p:txBody>
      </p:sp>
    </p:spTree>
    <p:extLst>
      <p:ext uri="{BB962C8B-B14F-4D97-AF65-F5344CB8AC3E}">
        <p14:creationId xmlns:p14="http://schemas.microsoft.com/office/powerpoint/2010/main" val="2727956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slide(fromBottom)">
                                      <p:cBhvr>
                                        <p:cTn id="7" dur="1000"/>
                                        <p:tgtEl>
                                          <p:spTgt spid="3">
                                            <p:bg/>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slide(fromBottom)">
                                      <p:cBhvr>
                                        <p:cTn id="10" dur="1000"/>
                                        <p:tgtEl>
                                          <p:spTgt spid="3">
                                            <p:txEl>
                                              <p:pRg st="0" end="0"/>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slide(fromBottom)">
                                      <p:cBhvr>
                                        <p:cTn id="13" dur="1000"/>
                                        <p:tgtEl>
                                          <p:spTgt spid="3">
                                            <p:txEl>
                                              <p:pRg st="1" end="1"/>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slide(fromBottom)">
                                      <p:cBhvr>
                                        <p:cTn id="16"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0" y="0"/>
            <a:ext cx="9144000" cy="762000"/>
          </a:xfrm>
          <a:solidFill>
            <a:schemeClr val="bg2">
              <a:lumMod val="25000"/>
            </a:schemeClr>
          </a:solidFill>
        </p:spPr>
        <p:txBody>
          <a:bodyPr>
            <a:normAutofit fontScale="90000"/>
          </a:bodyPr>
          <a:lstStyle/>
          <a:p>
            <a:pPr marL="24161750" indent="-24161750" eaLnBrk="1" hangingPunct="1"/>
            <a:r>
              <a:rPr lang="fr-FR" sz="3111" dirty="0" smtClean="0">
                <a:solidFill>
                  <a:srgbClr val="FFFF00"/>
                </a:solidFill>
                <a:ea typeface="ＭＳ Ｐゴシック" pitchFamily="-110" charset="-128"/>
                <a:cs typeface="ＭＳ Ｐゴシック" pitchFamily="-110" charset="-128"/>
              </a:rPr>
              <a:t>2. Valeur des abeilles : de l’</a:t>
            </a:r>
            <a:r>
              <a:rPr lang="fr-FR" sz="3111" dirty="0" err="1" smtClean="0">
                <a:solidFill>
                  <a:srgbClr val="FFFF00"/>
                </a:solidFill>
                <a:ea typeface="ＭＳ Ｐゴシック" pitchFamily="-110" charset="-128"/>
                <a:cs typeface="ＭＳ Ｐゴシック" pitchFamily="-110" charset="-128"/>
              </a:rPr>
              <a:t>ouput</a:t>
            </a:r>
            <a:r>
              <a:rPr lang="fr-FR" sz="3111" dirty="0" smtClean="0">
                <a:solidFill>
                  <a:srgbClr val="FFFF00"/>
                </a:solidFill>
                <a:ea typeface="ＭＳ Ｐゴシック" pitchFamily="-110" charset="-128"/>
                <a:cs typeface="ＭＳ Ｐゴシック" pitchFamily="-110" charset="-128"/>
              </a:rPr>
              <a:t> marchand à l’</a:t>
            </a:r>
            <a:r>
              <a:rPr lang="fr-FR" sz="3111" dirty="0" err="1" smtClean="0">
                <a:solidFill>
                  <a:srgbClr val="FFFF00"/>
                </a:solidFill>
                <a:ea typeface="ＭＳ Ｐゴシック" pitchFamily="-110" charset="-128"/>
                <a:cs typeface="ＭＳ Ｐゴシック" pitchFamily="-110" charset="-128"/>
              </a:rPr>
              <a:t>outcome</a:t>
            </a:r>
            <a:r>
              <a:rPr lang="fr-FR" sz="3111" dirty="0" smtClean="0">
                <a:solidFill>
                  <a:srgbClr val="FFFF00"/>
                </a:solidFill>
                <a:ea typeface="ＭＳ Ｐゴシック" pitchFamily="-110" charset="-128"/>
                <a:cs typeface="ＭＳ Ｐゴシック" pitchFamily="-110" charset="-128"/>
              </a:rPr>
              <a:t> </a:t>
            </a:r>
            <a:r>
              <a:rPr lang="fr-FR" sz="3111" dirty="0" err="1" smtClean="0">
                <a:solidFill>
                  <a:srgbClr val="FFFF00"/>
                </a:solidFill>
                <a:ea typeface="ＭＳ Ｐゴシック" pitchFamily="-110" charset="-128"/>
                <a:cs typeface="ＭＳ Ｐゴシック" pitchFamily="-110" charset="-128"/>
              </a:rPr>
              <a:t>gobal</a:t>
            </a:r>
            <a:r>
              <a:rPr lang="fr-FR" sz="3111" dirty="0" smtClean="0">
                <a:solidFill>
                  <a:srgbClr val="FFFF00"/>
                </a:solidFill>
                <a:ea typeface="ＭＳ Ｐゴシック" pitchFamily="-110" charset="-128"/>
                <a:cs typeface="ＭＳ Ｐゴシック" pitchFamily="-110" charset="-128"/>
              </a:rPr>
              <a:t>  </a:t>
            </a:r>
            <a:r>
              <a:rPr lang="fr-FR" sz="2300" dirty="0" smtClean="0">
                <a:solidFill>
                  <a:srgbClr val="000000"/>
                </a:solidFill>
                <a:ea typeface="ＭＳ Ｐゴシック" pitchFamily="-110" charset="-128"/>
                <a:cs typeface="ＭＳ Ｐゴシック" pitchFamily="-110" charset="-128"/>
              </a:rPr>
              <a:t/>
            </a:r>
            <a:br>
              <a:rPr lang="fr-FR" sz="2300" dirty="0" smtClean="0">
                <a:solidFill>
                  <a:srgbClr val="000000"/>
                </a:solidFill>
                <a:ea typeface="ＭＳ Ｐゴシック" pitchFamily="-110" charset="-128"/>
                <a:cs typeface="ＭＳ Ｐゴシック" pitchFamily="-110" charset="-128"/>
              </a:rPr>
            </a:br>
            <a:r>
              <a:rPr lang="en-GB" sz="1400" b="1" dirty="0" smtClean="0">
                <a:solidFill>
                  <a:srgbClr val="FFFF00"/>
                </a:solidFill>
                <a:ea typeface="ＭＳ Ｐゴシック" pitchFamily="-110" charset="-128"/>
                <a:cs typeface="ＭＳ Ｐゴシック" pitchFamily="-110" charset="-128"/>
              </a:rPr>
              <a:t>.</a:t>
            </a:r>
            <a:endParaRPr lang="en-GB" sz="1400" dirty="0" smtClean="0">
              <a:solidFill>
                <a:srgbClr val="FFFF00"/>
              </a:solidFill>
              <a:ea typeface="ＭＳ Ｐゴシック" pitchFamily="-110" charset="-128"/>
              <a:cs typeface="ＭＳ Ｐゴシック" pitchFamily="-110" charset="-128"/>
            </a:endParaRPr>
          </a:p>
        </p:txBody>
      </p:sp>
      <p:sp>
        <p:nvSpPr>
          <p:cNvPr id="6147" name="Rectangle 3"/>
          <p:cNvSpPr>
            <a:spLocks noGrp="1" noChangeArrowheads="1"/>
          </p:cNvSpPr>
          <p:nvPr>
            <p:ph type="subTitle" idx="1"/>
          </p:nvPr>
        </p:nvSpPr>
        <p:spPr>
          <a:xfrm>
            <a:off x="0" y="0"/>
            <a:ext cx="9144000" cy="6096000"/>
          </a:xfrm>
          <a:solidFill>
            <a:schemeClr val="accent3">
              <a:lumMod val="40000"/>
              <a:lumOff val="60000"/>
            </a:schemeClr>
          </a:solidFill>
        </p:spPr>
        <p:txBody>
          <a:bodyPr/>
          <a:lstStyle/>
          <a:p>
            <a:pPr marL="1371600" lvl="2" indent="-457200" eaLnBrk="1" hangingPunct="1"/>
            <a:r>
              <a:rPr lang="en-GB" sz="2800" smtClean="0">
                <a:solidFill>
                  <a:srgbClr val="CC66FF"/>
                </a:solidFill>
                <a:ea typeface="ＭＳ Ｐゴシック" pitchFamily="-110" charset="-128"/>
              </a:rPr>
              <a:t> </a:t>
            </a:r>
          </a:p>
        </p:txBody>
      </p:sp>
      <p:graphicFrame>
        <p:nvGraphicFramePr>
          <p:cNvPr id="44034" name="Object 2"/>
          <p:cNvGraphicFramePr>
            <a:graphicFrameLocks noChangeAspect="1"/>
          </p:cNvGraphicFramePr>
          <p:nvPr>
            <p:extLst>
              <p:ext uri="{D42A27DB-BD31-4B8C-83A1-F6EECF244321}">
                <p14:modId xmlns:p14="http://schemas.microsoft.com/office/powerpoint/2010/main" val="1110609400"/>
              </p:ext>
            </p:extLst>
          </p:nvPr>
        </p:nvGraphicFramePr>
        <p:xfrm>
          <a:off x="166688" y="768350"/>
          <a:ext cx="8809037" cy="5573713"/>
        </p:xfrm>
        <a:graphic>
          <a:graphicData uri="http://schemas.openxmlformats.org/presentationml/2006/ole">
            <mc:AlternateContent xmlns:mc="http://schemas.openxmlformats.org/markup-compatibility/2006">
              <mc:Choice xmlns:v="urn:schemas-microsoft-com:vml" Requires="v">
                <p:oleObj spid="_x0000_s1025" name="Document" r:id="rId4" imgW="9359900" imgH="5435600" progId="Word.Document.12">
                  <p:embed/>
                </p:oleObj>
              </mc:Choice>
              <mc:Fallback>
                <p:oleObj name="Document" r:id="rId4" imgW="9359900" imgH="5435600" progId="Word.Document.12">
                  <p:embed/>
                  <p:pic>
                    <p:nvPicPr>
                      <p:cNvPr id="0" name=""/>
                      <p:cNvPicPr>
                        <a:picLocks noChangeAspect="1" noChangeArrowheads="1"/>
                      </p:cNvPicPr>
                      <p:nvPr/>
                    </p:nvPicPr>
                    <p:blipFill>
                      <a:blip r:embed="rId5"/>
                      <a:srcRect/>
                      <a:stretch>
                        <a:fillRect/>
                      </a:stretch>
                    </p:blipFill>
                    <p:spPr bwMode="auto">
                      <a:xfrm>
                        <a:off x="166688" y="768350"/>
                        <a:ext cx="8809037" cy="5573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594228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870404"/>
          </a:xfrm>
          <a:solidFill>
            <a:srgbClr val="FFD617"/>
          </a:solidFill>
        </p:spPr>
        <p:txBody>
          <a:bodyPr>
            <a:normAutofit/>
          </a:bodyPr>
          <a:lstStyle/>
          <a:p>
            <a:pPr marL="514350" indent="-514350"/>
            <a:r>
              <a:rPr lang="fr-FR" sz="2800" b="1" dirty="0" smtClean="0">
                <a:latin typeface="Cambria"/>
                <a:cs typeface="Cambria"/>
              </a:rPr>
              <a:t>12.4. Annexe 1.  </a:t>
            </a:r>
            <a:r>
              <a:rPr lang="fr-FR" sz="2800" b="1" dirty="0" smtClean="0">
                <a:latin typeface="Cambria"/>
                <a:cs typeface="Cambria"/>
              </a:rPr>
              <a:t>La leçon de la métaphore des abeilles</a:t>
            </a:r>
          </a:p>
        </p:txBody>
      </p:sp>
      <p:sp>
        <p:nvSpPr>
          <p:cNvPr id="3" name="Espace réservé du contenu 2"/>
          <p:cNvSpPr>
            <a:spLocks noGrp="1"/>
          </p:cNvSpPr>
          <p:nvPr>
            <p:ph idx="1"/>
          </p:nvPr>
        </p:nvSpPr>
        <p:spPr>
          <a:xfrm>
            <a:off x="0" y="870404"/>
            <a:ext cx="9144000" cy="5987595"/>
          </a:xfrm>
          <a:solidFill>
            <a:srgbClr val="FAC090"/>
          </a:solidFill>
        </p:spPr>
        <p:txBody>
          <a:bodyPr>
            <a:normAutofit fontScale="77500" lnSpcReduction="20000"/>
          </a:bodyPr>
          <a:lstStyle/>
          <a:p>
            <a:pPr marL="514350" indent="-514350">
              <a:buNone/>
            </a:pPr>
            <a:r>
              <a:rPr lang="fr-FR" dirty="0" smtClean="0"/>
              <a:t>La prise en compte de la totalité de la valeur produite par les abeilles montre que la production marchande (la cire le miel) est entre 153 fois et 5000 fois plus grande que la valeur marchande leur produit.</a:t>
            </a:r>
          </a:p>
          <a:p>
            <a:pPr marL="514350" indent="-514350">
              <a:buNone/>
            </a:pPr>
            <a:r>
              <a:rPr lang="fr-FR" dirty="0" smtClean="0"/>
              <a:t>La plus grande partie de la valeur des activités humaines est la production des conditions globales de la société et de son caractère durable. Donc de la biosphère ( à l’heure de l’</a:t>
            </a:r>
            <a:r>
              <a:rPr lang="fr-FR" dirty="0" err="1" smtClean="0"/>
              <a:t>Anthropocène</a:t>
            </a:r>
            <a:r>
              <a:rPr lang="fr-FR" dirty="0" smtClean="0"/>
              <a:t>) ce n’est pas du luxe que de le rappeler.</a:t>
            </a:r>
          </a:p>
          <a:p>
            <a:pPr marL="514350" indent="-514350">
              <a:buNone/>
            </a:pPr>
            <a:r>
              <a:rPr lang="fr-FR" dirty="0" smtClean="0"/>
              <a:t>L’avènement d’une société de pollinisation :  la plus grande partie de la valeur économique  est dans la captation d’une partie de l’interaction humaine .</a:t>
            </a:r>
          </a:p>
          <a:p>
            <a:pPr marL="514350" indent="-514350">
              <a:buNone/>
            </a:pPr>
            <a:r>
              <a:rPr lang="fr-FR" dirty="0" smtClean="0"/>
              <a:t>Ainsi se trouve modifié le sens de l’activité, du travail, de la production.</a:t>
            </a:r>
          </a:p>
          <a:p>
            <a:pPr marL="514350" indent="-514350">
              <a:buNone/>
            </a:pPr>
            <a:r>
              <a:rPr lang="fr-FR" dirty="0" smtClean="0"/>
              <a:t>Le capitalisme cognitif déplace la capture de la valeur de l’input marchand dans un output marchand, vers la capture du résultat global de la pollinisation humaine (</a:t>
            </a:r>
            <a:r>
              <a:rPr lang="fr-FR" dirty="0" err="1" smtClean="0"/>
              <a:t>outcome</a:t>
            </a:r>
            <a:r>
              <a:rPr lang="fr-FR" dirty="0" smtClean="0"/>
              <a:t>) en incorporant de plus en plus d’externalités positives. </a:t>
            </a:r>
          </a:p>
          <a:p>
            <a:pPr marL="609600" indent="-609600">
              <a:lnSpc>
                <a:spcPct val="90000"/>
              </a:lnSpc>
            </a:pPr>
            <a:endParaRPr lang="en-US" b="1" dirty="0" smtClean="0">
              <a:solidFill>
                <a:srgbClr val="000000"/>
              </a:solidFill>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959628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slide(fromBottom)">
                                      <p:cBhvr>
                                        <p:cTn id="7" dur="2000"/>
                                        <p:tgtEl>
                                          <p:spTgt spid="3">
                                            <p:bg/>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slide(fromBottom)">
                                      <p:cBhvr>
                                        <p:cTn id="10" dur="2000"/>
                                        <p:tgtEl>
                                          <p:spTgt spid="3">
                                            <p:txEl>
                                              <p:pRg st="0" end="0"/>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slide(fromBottom)">
                                      <p:cBhvr>
                                        <p:cTn id="13" dur="2000"/>
                                        <p:tgtEl>
                                          <p:spTgt spid="3">
                                            <p:txEl>
                                              <p:pRg st="1" end="1"/>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slide(fromBottom)">
                                      <p:cBhvr>
                                        <p:cTn id="16" dur="2000"/>
                                        <p:tgtEl>
                                          <p:spTgt spid="3">
                                            <p:txEl>
                                              <p:pRg st="2" end="2"/>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slide(fromBottom)">
                                      <p:cBhvr>
                                        <p:cTn id="19" dur="2000"/>
                                        <p:tgtEl>
                                          <p:spTgt spid="3">
                                            <p:txEl>
                                              <p:pRg st="3" end="3"/>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slide(fromBottom)">
                                      <p:cBhvr>
                                        <p:cTn id="22"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327010"/>
          </a:xfrm>
          <a:solidFill>
            <a:srgbClr val="FFD617"/>
          </a:solidFill>
        </p:spPr>
        <p:txBody>
          <a:bodyPr>
            <a:noAutofit/>
          </a:bodyPr>
          <a:lstStyle/>
          <a:p>
            <a:pPr marL="514350" indent="-514350"/>
            <a:r>
              <a:rPr lang="fr-FR" sz="2800" b="1" dirty="0" smtClean="0">
                <a:latin typeface="Cambria"/>
                <a:cs typeface="Cambria"/>
              </a:rPr>
              <a:t>12.5. Annexe 1</a:t>
            </a:r>
            <a:r>
              <a:rPr lang="fr-FR" sz="2800" b="1" dirty="0" smtClean="0">
                <a:latin typeface="Cambria"/>
                <a:cs typeface="Cambria"/>
              </a:rPr>
              <a:t>. </a:t>
            </a:r>
            <a:r>
              <a:rPr lang="fr-FR" sz="2800" b="1" dirty="0">
                <a:latin typeface="Cambria"/>
                <a:cs typeface="Cambria"/>
              </a:rPr>
              <a:t>L</a:t>
            </a:r>
            <a:r>
              <a:rPr lang="fr-FR" sz="2800" b="1" dirty="0" smtClean="0">
                <a:latin typeface="Cambria"/>
                <a:cs typeface="Cambria"/>
              </a:rPr>
              <a:t>a </a:t>
            </a:r>
            <a:r>
              <a:rPr lang="fr-FR" sz="2800" b="1" dirty="0" smtClean="0">
                <a:latin typeface="Cambria"/>
                <a:cs typeface="Cambria"/>
              </a:rPr>
              <a:t>finance gouvernement par défaut des externalités de pollinisation </a:t>
            </a:r>
          </a:p>
        </p:txBody>
      </p:sp>
      <p:sp>
        <p:nvSpPr>
          <p:cNvPr id="3" name="Espace réservé du contenu 2"/>
          <p:cNvSpPr>
            <a:spLocks noGrp="1"/>
          </p:cNvSpPr>
          <p:nvPr>
            <p:ph idx="1"/>
          </p:nvPr>
        </p:nvSpPr>
        <p:spPr>
          <a:xfrm>
            <a:off x="0" y="1327010"/>
            <a:ext cx="9144000" cy="5530990"/>
          </a:xfrm>
          <a:solidFill>
            <a:srgbClr val="FAC090"/>
          </a:solidFill>
        </p:spPr>
        <p:txBody>
          <a:bodyPr>
            <a:normAutofit fontScale="77500" lnSpcReduction="20000"/>
          </a:bodyPr>
          <a:lstStyle/>
          <a:p>
            <a:pPr marL="514350" indent="-514350">
              <a:buNone/>
            </a:pPr>
            <a:r>
              <a:rPr lang="fr-FR" dirty="0" smtClean="0"/>
              <a:t>On comprend le secret de la puissance du CC par rapport au vieux capitalisme : s’il parvient à capter 10 % de la valeur de la pollinisation humaine, il peut espérer compter sur 10 % de 153 ou 790 milliards de dollars au lieu de des 1 milliard de l’économie marchande du miel.</a:t>
            </a:r>
          </a:p>
          <a:p>
            <a:pPr marL="514350" indent="-514350">
              <a:buNone/>
            </a:pPr>
            <a:r>
              <a:rPr lang="fr-FR" dirty="0" smtClean="0"/>
              <a:t>Sous un régime de C.C. la plus grande partie de la richesse et de la valeur vient des externalités positives et de leur captation.</a:t>
            </a:r>
          </a:p>
          <a:p>
            <a:pPr marL="514350" indent="-514350">
              <a:buNone/>
            </a:pPr>
            <a:r>
              <a:rPr lang="fr-FR" dirty="0" smtClean="0"/>
              <a:t>Ceci introduit une très grande incertitude dans la mesure de la valeur une des préoccupations majeure du capitalisme : une crise de l’économique et de l’économie.</a:t>
            </a:r>
          </a:p>
          <a:p>
            <a:pPr marL="514350" indent="-514350">
              <a:buNone/>
            </a:pPr>
            <a:r>
              <a:rPr lang="fr-FR" dirty="0" smtClean="0"/>
              <a:t>Tant que l’ensemble de la comptabilité n’aura pas créé de nouveaux instruments de mesure  des intangibles de type 2 (pollinisateurs) la finance finance  cherche à maîtriser cette incertitude  et à trouver des instruments de garantie contre le risque ce qu’elle a toujours fait, mais cette fois à la dimension de la sphère des externalités</a:t>
            </a:r>
          </a:p>
          <a:p>
            <a:pPr marL="514350" indent="-514350">
              <a:buNone/>
            </a:pPr>
            <a:endParaRPr lang="fr-FR" dirty="0" smtClean="0"/>
          </a:p>
          <a:p>
            <a:pPr marL="514350" indent="-514350">
              <a:buNone/>
            </a:pPr>
            <a:endParaRPr lang="fr-FR" dirty="0" smtClean="0"/>
          </a:p>
        </p:txBody>
      </p:sp>
    </p:spTree>
    <p:extLst>
      <p:ext uri="{BB962C8B-B14F-4D97-AF65-F5344CB8AC3E}">
        <p14:creationId xmlns:p14="http://schemas.microsoft.com/office/powerpoint/2010/main" val="2208492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slide(fromBottom)">
                                      <p:cBhvr>
                                        <p:cTn id="7" dur="2000"/>
                                        <p:tgtEl>
                                          <p:spTgt spid="3">
                                            <p:bg/>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slide(fromBottom)">
                                      <p:cBhvr>
                                        <p:cTn id="10" dur="2000"/>
                                        <p:tgtEl>
                                          <p:spTgt spid="3">
                                            <p:txEl>
                                              <p:pRg st="0" end="0"/>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slide(fromBottom)">
                                      <p:cBhvr>
                                        <p:cTn id="13" dur="2000"/>
                                        <p:tgtEl>
                                          <p:spTgt spid="3">
                                            <p:txEl>
                                              <p:pRg st="1" end="1"/>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slide(fromBottom)">
                                      <p:cBhvr>
                                        <p:cTn id="16" dur="2000"/>
                                        <p:tgtEl>
                                          <p:spTgt spid="3">
                                            <p:txEl>
                                              <p:pRg st="2" end="2"/>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slide(fromBottom)">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0" y="0"/>
            <a:ext cx="9144000" cy="1079500"/>
          </a:xfrm>
          <a:solidFill>
            <a:srgbClr val="FFC214"/>
          </a:solidFill>
        </p:spPr>
        <p:txBody>
          <a:bodyPr>
            <a:noAutofit/>
          </a:bodyPr>
          <a:lstStyle/>
          <a:p>
            <a:pPr algn="l"/>
            <a:r>
              <a:rPr lang="fr-FR" sz="3200" b="1" dirty="0" smtClean="0">
                <a:solidFill>
                  <a:srgbClr val="000000"/>
                </a:solidFill>
              </a:rPr>
              <a:t>12. Annexe 2 : présentation personnelle et bibliographie</a:t>
            </a:r>
          </a:p>
        </p:txBody>
      </p:sp>
      <p:sp>
        <p:nvSpPr>
          <p:cNvPr id="16387" name="Espace réservé du contenu 2"/>
          <p:cNvSpPr>
            <a:spLocks noGrp="1"/>
          </p:cNvSpPr>
          <p:nvPr>
            <p:ph idx="1"/>
          </p:nvPr>
        </p:nvSpPr>
        <p:spPr>
          <a:xfrm>
            <a:off x="0" y="1079500"/>
            <a:ext cx="9144000" cy="5778500"/>
          </a:xfrm>
          <a:solidFill>
            <a:schemeClr val="tx1">
              <a:lumMod val="50000"/>
              <a:lumOff val="50000"/>
            </a:schemeClr>
          </a:solidFill>
        </p:spPr>
        <p:txBody>
          <a:bodyPr>
            <a:normAutofit/>
          </a:bodyPr>
          <a:lstStyle/>
          <a:p>
            <a:pPr marL="0" indent="0">
              <a:buNone/>
            </a:pPr>
            <a:r>
              <a:rPr lang="fr-FR" b="1" dirty="0" smtClean="0">
                <a:solidFill>
                  <a:schemeClr val="bg1"/>
                </a:solidFill>
              </a:rPr>
              <a:t>0.  </a:t>
            </a:r>
            <a:endParaRPr lang="en-GB" dirty="0" smtClean="0">
              <a:solidFill>
                <a:schemeClr val="bg1"/>
              </a:solidFill>
            </a:endParaRPr>
          </a:p>
        </p:txBody>
      </p:sp>
    </p:spTree>
    <p:extLst>
      <p:ext uri="{BB962C8B-B14F-4D97-AF65-F5344CB8AC3E}">
        <p14:creationId xmlns:p14="http://schemas.microsoft.com/office/powerpoint/2010/main" val="203250732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0" y="0"/>
            <a:ext cx="9144000" cy="6858000"/>
          </a:xfrm>
          <a:solidFill>
            <a:schemeClr val="tx1">
              <a:lumMod val="65000"/>
              <a:lumOff val="35000"/>
            </a:schemeClr>
          </a:solidFill>
        </p:spPr>
        <p:txBody>
          <a:bodyPr rtlCol="0">
            <a:normAutofit/>
          </a:bodyPr>
          <a:lstStyle/>
          <a:p>
            <a:pPr fontAlgn="auto">
              <a:spcAft>
                <a:spcPts val="0"/>
              </a:spcAft>
              <a:buFont typeface="Arial"/>
              <a:buNone/>
              <a:defRPr/>
            </a:pPr>
            <a:r>
              <a:rPr lang="pt-BR" sz="2824" dirty="0" smtClean="0">
                <a:latin typeface="Cambria"/>
                <a:ea typeface="Cambria"/>
                <a:cs typeface="+mn-cs"/>
              </a:rPr>
              <a:t> </a:t>
            </a:r>
            <a:endParaRPr lang="pt-BR" sz="2595" dirty="0" smtClean="0">
              <a:latin typeface="+mj-lt"/>
              <a:ea typeface="Cambria"/>
            </a:endParaRPr>
          </a:p>
        </p:txBody>
      </p:sp>
      <p:pic>
        <p:nvPicPr>
          <p:cNvPr id="7" name="Image 6"/>
          <p:cNvPicPr>
            <a:picLocks noChangeAspect="1"/>
          </p:cNvPicPr>
          <p:nvPr/>
        </p:nvPicPr>
        <p:blipFill>
          <a:blip r:embed="rId2"/>
          <a:stretch>
            <a:fillRect/>
          </a:stretch>
        </p:blipFill>
        <p:spPr>
          <a:xfrm>
            <a:off x="3081037" y="-352748"/>
            <a:ext cx="6062963" cy="7210747"/>
          </a:xfrm>
          <a:prstGeom prst="rect">
            <a:avLst/>
          </a:prstGeom>
        </p:spPr>
      </p:pic>
      <p:sp>
        <p:nvSpPr>
          <p:cNvPr id="8" name="ZoneTexte 7"/>
          <p:cNvSpPr txBox="1"/>
          <p:nvPr/>
        </p:nvSpPr>
        <p:spPr>
          <a:xfrm>
            <a:off x="0" y="1"/>
            <a:ext cx="3081037" cy="2554545"/>
          </a:xfrm>
          <a:prstGeom prst="rect">
            <a:avLst/>
          </a:prstGeom>
          <a:solidFill>
            <a:srgbClr val="FFDD1D"/>
          </a:solidFill>
        </p:spPr>
        <p:txBody>
          <a:bodyPr wrap="square" rtlCol="0">
            <a:spAutoFit/>
          </a:bodyPr>
          <a:lstStyle/>
          <a:p>
            <a:r>
              <a:rPr lang="fr-FR" sz="4000" b="1" dirty="0" smtClean="0"/>
              <a:t> Annexe 2 présentation</a:t>
            </a:r>
          </a:p>
          <a:p>
            <a:r>
              <a:rPr lang="fr-FR" sz="4000" b="1" dirty="0" smtClean="0"/>
              <a:t>personnelle</a:t>
            </a:r>
            <a:r>
              <a:rPr lang="fr-FR" sz="4000" b="1" dirty="0" smtClean="0"/>
              <a:t> </a:t>
            </a:r>
            <a:endParaRPr lang="fr-FR" sz="4000" b="1" dirty="0" smtClean="0"/>
          </a:p>
          <a:p>
            <a:r>
              <a:rPr lang="en-GB" sz="4000" b="1" dirty="0" smtClean="0">
                <a:solidFill>
                  <a:srgbClr val="FFFF00"/>
                </a:solidFill>
              </a:rPr>
              <a:t> </a:t>
            </a:r>
            <a:endParaRPr lang="en-GB" sz="4000" b="1" dirty="0">
              <a:solidFill>
                <a:srgbClr val="FFFF00"/>
              </a:solidFill>
            </a:endParaRPr>
          </a:p>
        </p:txBody>
      </p:sp>
      <p:sp>
        <p:nvSpPr>
          <p:cNvPr id="5" name="ZoneTexte 4"/>
          <p:cNvSpPr txBox="1"/>
          <p:nvPr/>
        </p:nvSpPr>
        <p:spPr>
          <a:xfrm>
            <a:off x="0" y="4180344"/>
            <a:ext cx="8292029" cy="2677656"/>
          </a:xfrm>
          <a:prstGeom prst="rect">
            <a:avLst/>
          </a:prstGeom>
          <a:noFill/>
        </p:spPr>
        <p:txBody>
          <a:bodyPr wrap="none" rtlCol="0">
            <a:spAutoFit/>
          </a:bodyPr>
          <a:lstStyle/>
          <a:p>
            <a:r>
              <a:rPr lang="fr-FR" sz="2800" dirty="0" smtClean="0">
                <a:solidFill>
                  <a:srgbClr val="FFDD1D"/>
                </a:solidFill>
              </a:rPr>
              <a:t>Éducation en  France</a:t>
            </a:r>
            <a:r>
              <a:rPr lang="fr-FR" sz="2800" dirty="0" smtClean="0">
                <a:solidFill>
                  <a:srgbClr val="FFFF00"/>
                </a:solidFill>
              </a:rPr>
              <a:t>, </a:t>
            </a:r>
            <a:r>
              <a:rPr lang="fr-FR" sz="2800" dirty="0" smtClean="0">
                <a:solidFill>
                  <a:schemeClr val="bg1"/>
                </a:solidFill>
              </a:rPr>
              <a:t>,</a:t>
            </a:r>
            <a:r>
              <a:rPr lang="fr-FR" sz="2800" dirty="0" smtClean="0"/>
              <a:t>et au Brésil</a:t>
            </a:r>
            <a:r>
              <a:rPr lang="fr-FR" sz="2800" dirty="0" smtClean="0">
                <a:solidFill>
                  <a:schemeClr val="bg1"/>
                </a:solidFill>
              </a:rPr>
              <a:t> </a:t>
            </a:r>
          </a:p>
          <a:p>
            <a:r>
              <a:rPr lang="fr-FR" sz="2800" dirty="0" smtClean="0">
                <a:solidFill>
                  <a:srgbClr val="FFDD1D"/>
                </a:solidFill>
              </a:rPr>
              <a:t>Études </a:t>
            </a:r>
            <a:r>
              <a:rPr lang="fr-FR" sz="2800" dirty="0">
                <a:solidFill>
                  <a:srgbClr val="FFDD1D"/>
                </a:solidFill>
              </a:rPr>
              <a:t>:</a:t>
            </a:r>
            <a:r>
              <a:rPr lang="fr-FR" sz="2800" dirty="0" smtClean="0">
                <a:solidFill>
                  <a:srgbClr val="FFDD1D"/>
                </a:solidFill>
              </a:rPr>
              <a:t>philosophie</a:t>
            </a:r>
            <a:r>
              <a:rPr lang="fr-FR" sz="2800" dirty="0" smtClean="0">
                <a:solidFill>
                  <a:srgbClr val="000000"/>
                </a:solidFill>
              </a:rPr>
              <a:t>, Japonais, démographie, sociologie</a:t>
            </a:r>
          </a:p>
          <a:p>
            <a:r>
              <a:rPr lang="fr-FR" sz="2800" dirty="0">
                <a:solidFill>
                  <a:srgbClr val="FFDD1D"/>
                </a:solidFill>
              </a:rPr>
              <a:t>e</a:t>
            </a:r>
            <a:r>
              <a:rPr lang="fr-FR" sz="2800" dirty="0" smtClean="0">
                <a:solidFill>
                  <a:srgbClr val="FFDD1D"/>
                </a:solidFill>
              </a:rPr>
              <a:t>t économie</a:t>
            </a:r>
          </a:p>
          <a:p>
            <a:r>
              <a:rPr lang="fr-FR" sz="2800" dirty="0" smtClean="0">
                <a:solidFill>
                  <a:srgbClr val="FFDD1D"/>
                </a:solidFill>
              </a:rPr>
              <a:t>Ecole normale </a:t>
            </a:r>
            <a:r>
              <a:rPr lang="fr-FR" sz="2800" dirty="0" err="1" smtClean="0">
                <a:solidFill>
                  <a:srgbClr val="FFDD1D"/>
                </a:solidFill>
              </a:rPr>
              <a:t>supéri</a:t>
            </a:r>
            <a:r>
              <a:rPr lang="fr-FR" sz="2800" dirty="0" err="1" smtClean="0"/>
              <a:t>ieure</a:t>
            </a:r>
            <a:r>
              <a:rPr lang="fr-FR" sz="2800" dirty="0" smtClean="0">
                <a:solidFill>
                  <a:srgbClr val="FFDD1D"/>
                </a:solidFill>
              </a:rPr>
              <a:t> </a:t>
            </a:r>
            <a:r>
              <a:rPr lang="fr-FR" sz="2800" dirty="0" smtClean="0">
                <a:solidFill>
                  <a:srgbClr val="000000"/>
                </a:solidFill>
              </a:rPr>
              <a:t>(1970-1976) </a:t>
            </a:r>
          </a:p>
          <a:p>
            <a:r>
              <a:rPr lang="fr-FR" sz="2800" dirty="0" smtClean="0">
                <a:solidFill>
                  <a:srgbClr val="FFDD1D"/>
                </a:solidFill>
              </a:rPr>
              <a:t>Thèse sur l’origine du </a:t>
            </a:r>
            <a:r>
              <a:rPr lang="fr-FR" sz="2800" dirty="0" smtClean="0">
                <a:solidFill>
                  <a:srgbClr val="000000"/>
                </a:solidFill>
              </a:rPr>
              <a:t>salariat et de l’esclavage moderne </a:t>
            </a:r>
          </a:p>
          <a:p>
            <a:r>
              <a:rPr lang="fr-FR" sz="2800" dirty="0" smtClean="0">
                <a:solidFill>
                  <a:srgbClr val="FFDD1D"/>
                </a:solidFill>
              </a:rPr>
              <a:t>et les migrations inte</a:t>
            </a:r>
            <a:r>
              <a:rPr lang="fr-FR" sz="2800" dirty="0" smtClean="0">
                <a:solidFill>
                  <a:srgbClr val="FFFF00"/>
                </a:solidFill>
              </a:rPr>
              <a:t>r</a:t>
            </a:r>
            <a:r>
              <a:rPr lang="fr-FR" sz="2800" dirty="0" smtClean="0"/>
              <a:t>nationales</a:t>
            </a:r>
            <a:r>
              <a:rPr lang="fr-FR" sz="2800" dirty="0" smtClean="0">
                <a:solidFill>
                  <a:srgbClr val="FFFF00"/>
                </a:solidFill>
              </a:rPr>
              <a:t> </a:t>
            </a:r>
          </a:p>
        </p:txBody>
      </p:sp>
    </p:spTree>
    <p:extLst>
      <p:ext uri="{BB962C8B-B14F-4D97-AF65-F5344CB8AC3E}">
        <p14:creationId xmlns:p14="http://schemas.microsoft.com/office/powerpoint/2010/main" val="245160825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2079</Words>
  <Application>Microsoft Macintosh PowerPoint</Application>
  <PresentationFormat>Présentation à l'écran (4:3)</PresentationFormat>
  <Paragraphs>200</Paragraphs>
  <Slides>29</Slides>
  <Notes>11</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29</vt:i4>
      </vt:variant>
    </vt:vector>
  </HeadingPairs>
  <TitlesOfParts>
    <vt:vector size="31" baseType="lpstr">
      <vt:lpstr>Thème Office</vt:lpstr>
      <vt:lpstr>Document Microsoft Word</vt:lpstr>
      <vt:lpstr>12. Annexe 1 : Valeur, Pollinisation  et leur gouvernance par défaut par la finance. </vt:lpstr>
      <vt:lpstr>12.1. Annexe1  Que produisent les abeilles ?</vt:lpstr>
      <vt:lpstr>12.2. Role of the bees in the pollination </vt:lpstr>
      <vt:lpstr>12.3. Annexe 1: Que vaut leur production globale? </vt:lpstr>
      <vt:lpstr>2. Valeur des abeilles : de l’ouput marchand à l’outcome gobal   .</vt:lpstr>
      <vt:lpstr>12.4. Annexe 1.  La leçon de la métaphore des abeilles</vt:lpstr>
      <vt:lpstr>12.5. Annexe 1. La finance gouvernement par défaut des externalités de pollinisation </vt:lpstr>
      <vt:lpstr>12. Annexe 2 : présentation personnelle et bibliographie</vt:lpstr>
      <vt:lpstr>Présentation PowerPoint</vt:lpstr>
      <vt:lpstr>Présentation PowerPoint</vt:lpstr>
      <vt:lpstr>Présentation PowerPoint</vt:lpstr>
      <vt:lpstr>Présentation PowerPoint</vt:lpstr>
      <vt:lpstr>Présentation PowerPoint</vt:lpstr>
      <vt:lpstr>Présentation PowerPoint</vt:lpstr>
      <vt:lpstr> </vt:lpstr>
      <vt:lpstr>          </vt:lpstr>
      <vt:lpstr>          </vt:lpstr>
      <vt:lpstr>          </vt:lpstr>
      <vt:lpstr>www.multitudes.net  or  http://www.cairn.info/revue-multitudes-2014-1.htm </vt:lpstr>
      <vt:lpstr>11/0.9. http://www.cairn.info/revue-multitudes-2012-2.htm</vt:lpstr>
      <vt:lpstr>www.multitudes.net  or  http://www.cairn.info/revue-multitudes-2014-1.htm </vt:lpstr>
      <vt:lpstr>www.multitudes.net  or  http://www.cairn.info/revue-multitudes-2014-1.htm </vt:lpstr>
      <vt:lpstr>12.2.  Annexe 2 : bibliographie (1) </vt:lpstr>
      <vt:lpstr>12.2. Annexe 2. : bibliographie () </vt:lpstr>
      <vt:lpstr>12.3. Annexe 1  Reférences</vt:lpstr>
      <vt:lpstr>12.4. Références </vt:lpstr>
      <vt:lpstr>12.5. Références</vt:lpstr>
      <vt:lpstr> 12.6. Références  </vt:lpstr>
      <vt:lpstr> 12.7. Réferences  </vt:lpstr>
    </vt:vector>
  </TitlesOfParts>
  <Company>UTC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Annexe 1 : Valeur, Pollinisation  et leur gouvernance par défaut par la finance. </dc:title>
  <dc:creator>yann Moulier Boutang</dc:creator>
  <cp:lastModifiedBy>yann Moulier Boutang</cp:lastModifiedBy>
  <cp:revision>1</cp:revision>
  <dcterms:created xsi:type="dcterms:W3CDTF">2015-10-20T15:21:05Z</dcterms:created>
  <dcterms:modified xsi:type="dcterms:W3CDTF">2015-10-20T15:22:32Z</dcterms:modified>
</cp:coreProperties>
</file>